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5" r:id="rId2"/>
    <p:sldId id="382" r:id="rId3"/>
    <p:sldId id="393" r:id="rId4"/>
    <p:sldId id="383" r:id="rId5"/>
    <p:sldId id="384" r:id="rId6"/>
    <p:sldId id="385" r:id="rId7"/>
    <p:sldId id="386" r:id="rId8"/>
    <p:sldId id="387" r:id="rId9"/>
    <p:sldId id="396" r:id="rId10"/>
    <p:sldId id="401" r:id="rId11"/>
    <p:sldId id="402" r:id="rId12"/>
    <p:sldId id="404" r:id="rId13"/>
    <p:sldId id="405" r:id="rId14"/>
    <p:sldId id="389" r:id="rId15"/>
    <p:sldId id="392" r:id="rId16"/>
    <p:sldId id="394" r:id="rId17"/>
    <p:sldId id="395" r:id="rId18"/>
    <p:sldId id="298" r:id="rId19"/>
  </p:sldIdLst>
  <p:sldSz cx="20104100" cy="11309350"/>
  <p:notesSz cx="20104100" cy="11309350"/>
  <p:embeddedFontLst>
    <p:embeddedFont>
      <p:font typeface="Verdana" pitchFamily="34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Formular" charset="-52"/>
      <p:regular r:id="rId29"/>
      <p:bold r:id="rId30"/>
      <p:italic r:id="rId31"/>
      <p:boldItalic r:id="rId32"/>
    </p:embeddedFont>
    <p:embeddedFont>
      <p:font typeface="Tahoma" pitchFamily="34" charset="0"/>
      <p:regular r:id="rId33"/>
      <p:bold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86" userDrawn="1">
          <p15:clr>
            <a:srgbClr val="A4A3A4"/>
          </p15:clr>
        </p15:guide>
        <p15:guide id="2" pos="1052" userDrawn="1">
          <p15:clr>
            <a:srgbClr val="A4A3A4"/>
          </p15:clr>
        </p15:guide>
        <p15:guide id="3" orient="horz" pos="538" userDrawn="1">
          <p15:clr>
            <a:srgbClr val="A4A3A4"/>
          </p15:clr>
        </p15:guide>
        <p15:guide id="4" pos="11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5970"/>
    <a:srgbClr val="0A4A5C"/>
    <a:srgbClr val="F7692B"/>
    <a:srgbClr val="008AC2"/>
    <a:srgbClr val="00A6B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9" autoAdjust="0"/>
    <p:restoredTop sz="94660"/>
  </p:normalViewPr>
  <p:slideViewPr>
    <p:cSldViewPr>
      <p:cViewPr varScale="1">
        <p:scale>
          <a:sx n="41" d="100"/>
          <a:sy n="41" d="100"/>
        </p:scale>
        <p:origin x="-1086" y="-114"/>
      </p:cViewPr>
      <p:guideLst>
        <p:guide orient="horz" pos="1786"/>
        <p:guide orient="horz" pos="538"/>
        <p:guide pos="1052"/>
        <p:guide pos="118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30D8-18DC-402F-A842-06C08DE7CC0A}" type="datetimeFigureOut">
              <a:rPr lang="ru-RU" smtClean="0"/>
              <a:pPr/>
              <a:t>29.10.2022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465B-09D3-4565-8A24-DDE170DF590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053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1700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644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644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644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8709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1812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35524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7973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9485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562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16324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4367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644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644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234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5517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92233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05774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18949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45665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32124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558839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572015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585555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598731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612272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625446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638622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65216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665337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479058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678513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691688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718404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731945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745120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771836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758295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785010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798186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811727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824902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838443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851619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864793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0" y="878334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891510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705228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904684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0" y="917859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0" y="9445754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0" y="95811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0" y="971291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99800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984466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0" y="1011181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0" y="1024357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0" y="1037898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0" y="10510737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0" y="106461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0" y="107779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0" y="1090964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0" y="110450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0" y="111768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0" y="931399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0" y="22617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0" y="2393466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399"/>
                </a:lnTo>
                <a:lnTo>
                  <a:pt x="5371564" y="13539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0" y="2660620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0" y="279603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0" y="292778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0" y="3194939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0" y="305952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0" y="332668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0" y="345843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0" y="359384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0" y="372560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0" y="386101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0" y="399275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0" y="4124513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0" y="425992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0" y="439166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0" y="2528865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0" y="0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26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0" y="131755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F2D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0" y="398909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0" y="53431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A6E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0" y="666063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D5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0" y="933228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F2ED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0" y="79781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2BA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0" y="106497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73B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0" y="1196728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75B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0" y="1332137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6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0" y="1463892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90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085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0" y="1599302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7A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0" y="173104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D6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0" y="1862801"/>
            <a:ext cx="5372100" cy="135890"/>
          </a:xfrm>
          <a:custGeom>
            <a:avLst/>
            <a:gdLst/>
            <a:ahLst/>
            <a:cxnLst/>
            <a:rect l="l" t="t" r="r" b="b"/>
            <a:pathLst>
              <a:path w="5372100" h="135889">
                <a:moveTo>
                  <a:pt x="5371564" y="0"/>
                </a:moveTo>
                <a:lnTo>
                  <a:pt x="0" y="0"/>
                </a:lnTo>
                <a:lnTo>
                  <a:pt x="0" y="135409"/>
                </a:lnTo>
                <a:lnTo>
                  <a:pt x="5371564" y="135409"/>
                </a:lnTo>
                <a:lnTo>
                  <a:pt x="5371564" y="0"/>
                </a:lnTo>
                <a:close/>
              </a:path>
            </a:pathLst>
          </a:custGeom>
          <a:solidFill>
            <a:srgbClr val="94D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0" y="1998211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E87D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0" y="2129956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80">
                <a:moveTo>
                  <a:pt x="5371564" y="0"/>
                </a:moveTo>
                <a:lnTo>
                  <a:pt x="0" y="0"/>
                </a:lnTo>
                <a:lnTo>
                  <a:pt x="0" y="131755"/>
                </a:lnTo>
                <a:lnTo>
                  <a:pt x="5371564" y="131755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0" y="267164"/>
            <a:ext cx="5372100" cy="132080"/>
          </a:xfrm>
          <a:custGeom>
            <a:avLst/>
            <a:gdLst/>
            <a:ahLst/>
            <a:cxnLst/>
            <a:rect l="l" t="t" r="r" b="b"/>
            <a:pathLst>
              <a:path w="5372100" h="132079">
                <a:moveTo>
                  <a:pt x="5371564" y="0"/>
                </a:moveTo>
                <a:lnTo>
                  <a:pt x="0" y="0"/>
                </a:lnTo>
                <a:lnTo>
                  <a:pt x="0" y="131744"/>
                </a:lnTo>
                <a:lnTo>
                  <a:pt x="5371564" y="131744"/>
                </a:lnTo>
                <a:lnTo>
                  <a:pt x="5371564" y="0"/>
                </a:lnTo>
                <a:close/>
              </a:path>
            </a:pathLst>
          </a:custGeom>
          <a:solidFill>
            <a:srgbClr val="004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bg object 10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7887" y="8249308"/>
            <a:ext cx="2313625" cy="1136059"/>
          </a:xfrm>
          <a:prstGeom prst="rect">
            <a:avLst/>
          </a:prstGeom>
        </p:spPr>
      </p:pic>
      <p:sp>
        <p:nvSpPr>
          <p:cNvPr id="102" name="bg object 102"/>
          <p:cNvSpPr/>
          <p:nvPr/>
        </p:nvSpPr>
        <p:spPr>
          <a:xfrm>
            <a:off x="13274777" y="8313807"/>
            <a:ext cx="910590" cy="1042035"/>
          </a:xfrm>
          <a:custGeom>
            <a:avLst/>
            <a:gdLst/>
            <a:ahLst/>
            <a:cxnLst/>
            <a:rect l="l" t="t" r="r" b="b"/>
            <a:pathLst>
              <a:path w="910590" h="1042034">
                <a:moveTo>
                  <a:pt x="705954" y="244449"/>
                </a:moveTo>
                <a:lnTo>
                  <a:pt x="549910" y="244449"/>
                </a:lnTo>
                <a:lnTo>
                  <a:pt x="549910" y="571627"/>
                </a:lnTo>
                <a:lnTo>
                  <a:pt x="543941" y="607618"/>
                </a:lnTo>
                <a:lnTo>
                  <a:pt x="526122" y="639279"/>
                </a:lnTo>
                <a:lnTo>
                  <a:pt x="496595" y="661797"/>
                </a:lnTo>
                <a:lnTo>
                  <a:pt x="455523" y="670382"/>
                </a:lnTo>
                <a:lnTo>
                  <a:pt x="414007" y="661797"/>
                </a:lnTo>
                <a:lnTo>
                  <a:pt x="384263" y="639279"/>
                </a:lnTo>
                <a:lnTo>
                  <a:pt x="366369" y="607618"/>
                </a:lnTo>
                <a:lnTo>
                  <a:pt x="360387" y="571627"/>
                </a:lnTo>
                <a:lnTo>
                  <a:pt x="360387" y="244449"/>
                </a:lnTo>
                <a:lnTo>
                  <a:pt x="204317" y="244449"/>
                </a:lnTo>
                <a:lnTo>
                  <a:pt x="204317" y="561467"/>
                </a:lnTo>
                <a:lnTo>
                  <a:pt x="207302" y="603123"/>
                </a:lnTo>
                <a:lnTo>
                  <a:pt x="216293" y="643661"/>
                </a:lnTo>
                <a:lnTo>
                  <a:pt x="231381" y="682066"/>
                </a:lnTo>
                <a:lnTo>
                  <a:pt x="252691" y="717346"/>
                </a:lnTo>
                <a:lnTo>
                  <a:pt x="280289" y="748487"/>
                </a:lnTo>
                <a:lnTo>
                  <a:pt x="314274" y="774458"/>
                </a:lnTo>
                <a:lnTo>
                  <a:pt x="354749" y="794270"/>
                </a:lnTo>
                <a:lnTo>
                  <a:pt x="401802" y="806894"/>
                </a:lnTo>
                <a:lnTo>
                  <a:pt x="455523" y="811326"/>
                </a:lnTo>
                <a:lnTo>
                  <a:pt x="509219" y="806894"/>
                </a:lnTo>
                <a:lnTo>
                  <a:pt x="556196" y="794258"/>
                </a:lnTo>
                <a:lnTo>
                  <a:pt x="596569" y="774433"/>
                </a:lnTo>
                <a:lnTo>
                  <a:pt x="630440" y="748411"/>
                </a:lnTo>
                <a:lnTo>
                  <a:pt x="657910" y="717219"/>
                </a:lnTo>
                <a:lnTo>
                  <a:pt x="679081" y="681837"/>
                </a:lnTo>
                <a:lnTo>
                  <a:pt x="694080" y="643293"/>
                </a:lnTo>
                <a:lnTo>
                  <a:pt x="703008" y="602576"/>
                </a:lnTo>
                <a:lnTo>
                  <a:pt x="705954" y="560692"/>
                </a:lnTo>
                <a:lnTo>
                  <a:pt x="705954" y="244449"/>
                </a:lnTo>
                <a:close/>
              </a:path>
              <a:path w="910590" h="1042034">
                <a:moveTo>
                  <a:pt x="910272" y="94386"/>
                </a:moveTo>
                <a:lnTo>
                  <a:pt x="910120" y="94386"/>
                </a:lnTo>
                <a:lnTo>
                  <a:pt x="910120" y="84912"/>
                </a:lnTo>
                <a:lnTo>
                  <a:pt x="910120" y="66814"/>
                </a:lnTo>
                <a:lnTo>
                  <a:pt x="859205" y="52666"/>
                </a:lnTo>
                <a:lnTo>
                  <a:pt x="845273" y="52666"/>
                </a:lnTo>
                <a:lnTo>
                  <a:pt x="845273" y="146977"/>
                </a:lnTo>
                <a:lnTo>
                  <a:pt x="845273" y="590956"/>
                </a:lnTo>
                <a:lnTo>
                  <a:pt x="842264" y="639305"/>
                </a:lnTo>
                <a:lnTo>
                  <a:pt x="833475" y="685876"/>
                </a:lnTo>
                <a:lnTo>
                  <a:pt x="819264" y="730313"/>
                </a:lnTo>
                <a:lnTo>
                  <a:pt x="799998" y="772236"/>
                </a:lnTo>
                <a:lnTo>
                  <a:pt x="776046" y="811301"/>
                </a:lnTo>
                <a:lnTo>
                  <a:pt x="747763" y="847140"/>
                </a:lnTo>
                <a:lnTo>
                  <a:pt x="715530" y="879373"/>
                </a:lnTo>
                <a:lnTo>
                  <a:pt x="679691" y="907656"/>
                </a:lnTo>
                <a:lnTo>
                  <a:pt x="640626" y="931608"/>
                </a:lnTo>
                <a:lnTo>
                  <a:pt x="598703" y="950874"/>
                </a:lnTo>
                <a:lnTo>
                  <a:pt x="554266" y="965085"/>
                </a:lnTo>
                <a:lnTo>
                  <a:pt x="507695" y="973874"/>
                </a:lnTo>
                <a:lnTo>
                  <a:pt x="459359" y="976884"/>
                </a:lnTo>
                <a:lnTo>
                  <a:pt x="450913" y="976884"/>
                </a:lnTo>
                <a:lnTo>
                  <a:pt x="402564" y="973874"/>
                </a:lnTo>
                <a:lnTo>
                  <a:pt x="356006" y="965085"/>
                </a:lnTo>
                <a:lnTo>
                  <a:pt x="311569" y="950874"/>
                </a:lnTo>
                <a:lnTo>
                  <a:pt x="269633" y="931608"/>
                </a:lnTo>
                <a:lnTo>
                  <a:pt x="230568" y="907656"/>
                </a:lnTo>
                <a:lnTo>
                  <a:pt x="194741" y="879373"/>
                </a:lnTo>
                <a:lnTo>
                  <a:pt x="162509" y="847140"/>
                </a:lnTo>
                <a:lnTo>
                  <a:pt x="134226" y="811301"/>
                </a:lnTo>
                <a:lnTo>
                  <a:pt x="110274" y="772236"/>
                </a:lnTo>
                <a:lnTo>
                  <a:pt x="91008" y="730313"/>
                </a:lnTo>
                <a:lnTo>
                  <a:pt x="76796" y="685876"/>
                </a:lnTo>
                <a:lnTo>
                  <a:pt x="67995" y="639305"/>
                </a:lnTo>
                <a:lnTo>
                  <a:pt x="64985" y="590956"/>
                </a:lnTo>
                <a:lnTo>
                  <a:pt x="64985" y="146977"/>
                </a:lnTo>
                <a:lnTo>
                  <a:pt x="845273" y="146977"/>
                </a:lnTo>
                <a:lnTo>
                  <a:pt x="845273" y="52666"/>
                </a:lnTo>
                <a:lnTo>
                  <a:pt x="782599" y="52666"/>
                </a:lnTo>
                <a:lnTo>
                  <a:pt x="731685" y="66687"/>
                </a:lnTo>
                <a:lnTo>
                  <a:pt x="731685" y="84912"/>
                </a:lnTo>
                <a:lnTo>
                  <a:pt x="564781" y="84912"/>
                </a:lnTo>
                <a:lnTo>
                  <a:pt x="564781" y="65659"/>
                </a:lnTo>
                <a:lnTo>
                  <a:pt x="513638" y="45885"/>
                </a:lnTo>
                <a:lnTo>
                  <a:pt x="472211" y="45885"/>
                </a:lnTo>
                <a:lnTo>
                  <a:pt x="463550" y="41173"/>
                </a:lnTo>
                <a:lnTo>
                  <a:pt x="463854" y="40271"/>
                </a:lnTo>
                <a:lnTo>
                  <a:pt x="464108" y="39408"/>
                </a:lnTo>
                <a:lnTo>
                  <a:pt x="464108" y="34772"/>
                </a:lnTo>
                <a:lnTo>
                  <a:pt x="461797" y="31661"/>
                </a:lnTo>
                <a:lnTo>
                  <a:pt x="458584" y="30391"/>
                </a:lnTo>
                <a:lnTo>
                  <a:pt x="458584" y="0"/>
                </a:lnTo>
                <a:lnTo>
                  <a:pt x="452158" y="0"/>
                </a:lnTo>
                <a:lnTo>
                  <a:pt x="452158" y="30391"/>
                </a:lnTo>
                <a:lnTo>
                  <a:pt x="448957" y="31686"/>
                </a:lnTo>
                <a:lnTo>
                  <a:pt x="446722" y="34772"/>
                </a:lnTo>
                <a:lnTo>
                  <a:pt x="446709" y="39408"/>
                </a:lnTo>
                <a:lnTo>
                  <a:pt x="446963" y="40297"/>
                </a:lnTo>
                <a:lnTo>
                  <a:pt x="447243" y="41109"/>
                </a:lnTo>
                <a:lnTo>
                  <a:pt x="438480" y="45885"/>
                </a:lnTo>
                <a:lnTo>
                  <a:pt x="395109" y="45885"/>
                </a:lnTo>
                <a:lnTo>
                  <a:pt x="346430" y="66382"/>
                </a:lnTo>
                <a:lnTo>
                  <a:pt x="346430" y="84912"/>
                </a:lnTo>
                <a:lnTo>
                  <a:pt x="178396" y="84912"/>
                </a:lnTo>
                <a:lnTo>
                  <a:pt x="178396" y="66751"/>
                </a:lnTo>
                <a:lnTo>
                  <a:pt x="127495" y="52666"/>
                </a:lnTo>
                <a:lnTo>
                  <a:pt x="50888" y="52666"/>
                </a:lnTo>
                <a:lnTo>
                  <a:pt x="0" y="66751"/>
                </a:lnTo>
                <a:lnTo>
                  <a:pt x="0" y="590956"/>
                </a:lnTo>
                <a:lnTo>
                  <a:pt x="2641" y="640029"/>
                </a:lnTo>
                <a:lnTo>
                  <a:pt x="10414" y="687578"/>
                </a:lnTo>
                <a:lnTo>
                  <a:pt x="23025" y="733336"/>
                </a:lnTo>
                <a:lnTo>
                  <a:pt x="40195" y="777024"/>
                </a:lnTo>
                <a:lnTo>
                  <a:pt x="61645" y="818375"/>
                </a:lnTo>
                <a:lnTo>
                  <a:pt x="87109" y="857097"/>
                </a:lnTo>
                <a:lnTo>
                  <a:pt x="116306" y="892924"/>
                </a:lnTo>
                <a:lnTo>
                  <a:pt x="148958" y="925576"/>
                </a:lnTo>
                <a:lnTo>
                  <a:pt x="184772" y="954773"/>
                </a:lnTo>
                <a:lnTo>
                  <a:pt x="223507" y="980236"/>
                </a:lnTo>
                <a:lnTo>
                  <a:pt x="264845" y="1001699"/>
                </a:lnTo>
                <a:lnTo>
                  <a:pt x="308533" y="1018870"/>
                </a:lnTo>
                <a:lnTo>
                  <a:pt x="354304" y="1031468"/>
                </a:lnTo>
                <a:lnTo>
                  <a:pt x="401853" y="1039241"/>
                </a:lnTo>
                <a:lnTo>
                  <a:pt x="450913" y="1041895"/>
                </a:lnTo>
                <a:lnTo>
                  <a:pt x="459359" y="1041895"/>
                </a:lnTo>
                <a:lnTo>
                  <a:pt x="508419" y="1039241"/>
                </a:lnTo>
                <a:lnTo>
                  <a:pt x="555967" y="1031468"/>
                </a:lnTo>
                <a:lnTo>
                  <a:pt x="601726" y="1018870"/>
                </a:lnTo>
                <a:lnTo>
                  <a:pt x="645414" y="1001699"/>
                </a:lnTo>
                <a:lnTo>
                  <a:pt x="686765" y="980236"/>
                </a:lnTo>
                <a:lnTo>
                  <a:pt x="691857" y="976884"/>
                </a:lnTo>
                <a:lnTo>
                  <a:pt x="725487" y="954773"/>
                </a:lnTo>
                <a:lnTo>
                  <a:pt x="761314" y="925576"/>
                </a:lnTo>
                <a:lnTo>
                  <a:pt x="793965" y="892924"/>
                </a:lnTo>
                <a:lnTo>
                  <a:pt x="823150" y="857097"/>
                </a:lnTo>
                <a:lnTo>
                  <a:pt x="848614" y="818375"/>
                </a:lnTo>
                <a:lnTo>
                  <a:pt x="870077" y="777024"/>
                </a:lnTo>
                <a:lnTo>
                  <a:pt x="887247" y="733336"/>
                </a:lnTo>
                <a:lnTo>
                  <a:pt x="899858" y="687578"/>
                </a:lnTo>
                <a:lnTo>
                  <a:pt x="907618" y="640029"/>
                </a:lnTo>
                <a:lnTo>
                  <a:pt x="910272" y="590956"/>
                </a:lnTo>
                <a:lnTo>
                  <a:pt x="910272" y="146977"/>
                </a:lnTo>
                <a:lnTo>
                  <a:pt x="910272" y="94386"/>
                </a:lnTo>
                <a:close/>
              </a:path>
            </a:pathLst>
          </a:custGeom>
          <a:solidFill>
            <a:srgbClr val="006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4297686" y="8741619"/>
            <a:ext cx="544195" cy="123189"/>
          </a:xfrm>
          <a:custGeom>
            <a:avLst/>
            <a:gdLst/>
            <a:ahLst/>
            <a:cxnLst/>
            <a:rect l="l" t="t" r="r" b="b"/>
            <a:pathLst>
              <a:path w="544194" h="123190">
                <a:moveTo>
                  <a:pt x="99517" y="0"/>
                </a:moveTo>
                <a:lnTo>
                  <a:pt x="0" y="0"/>
                </a:lnTo>
                <a:lnTo>
                  <a:pt x="0" y="20320"/>
                </a:lnTo>
                <a:lnTo>
                  <a:pt x="39154" y="20320"/>
                </a:lnTo>
                <a:lnTo>
                  <a:pt x="39154" y="120650"/>
                </a:lnTo>
                <a:lnTo>
                  <a:pt x="60363" y="120650"/>
                </a:lnTo>
                <a:lnTo>
                  <a:pt x="60363" y="20320"/>
                </a:lnTo>
                <a:lnTo>
                  <a:pt x="99517" y="20320"/>
                </a:lnTo>
                <a:lnTo>
                  <a:pt x="99517" y="0"/>
                </a:lnTo>
                <a:close/>
              </a:path>
              <a:path w="544194" h="123190">
                <a:moveTo>
                  <a:pt x="169367" y="81927"/>
                </a:moveTo>
                <a:lnTo>
                  <a:pt x="166382" y="65735"/>
                </a:lnTo>
                <a:lnTo>
                  <a:pt x="162496" y="59855"/>
                </a:lnTo>
                <a:lnTo>
                  <a:pt x="157886" y="52844"/>
                </a:lnTo>
                <a:lnTo>
                  <a:pt x="148336" y="46736"/>
                </a:lnTo>
                <a:lnTo>
                  <a:pt x="148336" y="81927"/>
                </a:lnTo>
                <a:lnTo>
                  <a:pt x="146735" y="91071"/>
                </a:lnTo>
                <a:lnTo>
                  <a:pt x="142290" y="98107"/>
                </a:lnTo>
                <a:lnTo>
                  <a:pt x="135597" y="102590"/>
                </a:lnTo>
                <a:lnTo>
                  <a:pt x="127127" y="104178"/>
                </a:lnTo>
                <a:lnTo>
                  <a:pt x="118745" y="102514"/>
                </a:lnTo>
                <a:lnTo>
                  <a:pt x="112064" y="97904"/>
                </a:lnTo>
                <a:lnTo>
                  <a:pt x="107670" y="90855"/>
                </a:lnTo>
                <a:lnTo>
                  <a:pt x="106070" y="81927"/>
                </a:lnTo>
                <a:lnTo>
                  <a:pt x="107708" y="72809"/>
                </a:lnTo>
                <a:lnTo>
                  <a:pt x="112204" y="65849"/>
                </a:lnTo>
                <a:lnTo>
                  <a:pt x="118884" y="61404"/>
                </a:lnTo>
                <a:lnTo>
                  <a:pt x="127127" y="59855"/>
                </a:lnTo>
                <a:lnTo>
                  <a:pt x="135534" y="61455"/>
                </a:lnTo>
                <a:lnTo>
                  <a:pt x="142252" y="65976"/>
                </a:lnTo>
                <a:lnTo>
                  <a:pt x="146723" y="72948"/>
                </a:lnTo>
                <a:lnTo>
                  <a:pt x="148336" y="81927"/>
                </a:lnTo>
                <a:lnTo>
                  <a:pt x="148336" y="46736"/>
                </a:lnTo>
                <a:lnTo>
                  <a:pt x="144564" y="44310"/>
                </a:lnTo>
                <a:lnTo>
                  <a:pt x="127127" y="41224"/>
                </a:lnTo>
                <a:lnTo>
                  <a:pt x="109677" y="44310"/>
                </a:lnTo>
                <a:lnTo>
                  <a:pt x="96354" y="52844"/>
                </a:lnTo>
                <a:lnTo>
                  <a:pt x="87845" y="65735"/>
                </a:lnTo>
                <a:lnTo>
                  <a:pt x="84861" y="81927"/>
                </a:lnTo>
                <a:lnTo>
                  <a:pt x="87845" y="98107"/>
                </a:lnTo>
                <a:lnTo>
                  <a:pt x="96354" y="111010"/>
                </a:lnTo>
                <a:lnTo>
                  <a:pt x="109677" y="119545"/>
                </a:lnTo>
                <a:lnTo>
                  <a:pt x="127127" y="122631"/>
                </a:lnTo>
                <a:lnTo>
                  <a:pt x="144564" y="119545"/>
                </a:lnTo>
                <a:lnTo>
                  <a:pt x="157886" y="111010"/>
                </a:lnTo>
                <a:lnTo>
                  <a:pt x="162382" y="104178"/>
                </a:lnTo>
                <a:lnTo>
                  <a:pt x="166382" y="98107"/>
                </a:lnTo>
                <a:lnTo>
                  <a:pt x="169367" y="81927"/>
                </a:lnTo>
                <a:close/>
              </a:path>
              <a:path w="544194" h="123190">
                <a:moveTo>
                  <a:pt x="273392" y="43116"/>
                </a:moveTo>
                <a:lnTo>
                  <a:pt x="255968" y="43116"/>
                </a:lnTo>
                <a:lnTo>
                  <a:pt x="230962" y="75539"/>
                </a:lnTo>
                <a:lnTo>
                  <a:pt x="204571" y="43116"/>
                </a:lnTo>
                <a:lnTo>
                  <a:pt x="186639" y="43116"/>
                </a:lnTo>
                <a:lnTo>
                  <a:pt x="186639" y="120738"/>
                </a:lnTo>
                <a:lnTo>
                  <a:pt x="206476" y="120738"/>
                </a:lnTo>
                <a:lnTo>
                  <a:pt x="206476" y="73304"/>
                </a:lnTo>
                <a:lnTo>
                  <a:pt x="230098" y="102273"/>
                </a:lnTo>
                <a:lnTo>
                  <a:pt x="230619" y="102273"/>
                </a:lnTo>
                <a:lnTo>
                  <a:pt x="253555" y="73304"/>
                </a:lnTo>
                <a:lnTo>
                  <a:pt x="253555" y="120738"/>
                </a:lnTo>
                <a:lnTo>
                  <a:pt x="273392" y="120738"/>
                </a:lnTo>
                <a:lnTo>
                  <a:pt x="273392" y="43116"/>
                </a:lnTo>
                <a:close/>
              </a:path>
              <a:path w="544194" h="123190">
                <a:moveTo>
                  <a:pt x="363601" y="109181"/>
                </a:moveTo>
                <a:lnTo>
                  <a:pt x="354279" y="94691"/>
                </a:lnTo>
                <a:lnTo>
                  <a:pt x="349275" y="100203"/>
                </a:lnTo>
                <a:lnTo>
                  <a:pt x="342734" y="104178"/>
                </a:lnTo>
                <a:lnTo>
                  <a:pt x="334276" y="104178"/>
                </a:lnTo>
                <a:lnTo>
                  <a:pt x="325831" y="102641"/>
                </a:lnTo>
                <a:lnTo>
                  <a:pt x="318668" y="98221"/>
                </a:lnTo>
                <a:lnTo>
                  <a:pt x="313715" y="91224"/>
                </a:lnTo>
                <a:lnTo>
                  <a:pt x="311861" y="81915"/>
                </a:lnTo>
                <a:lnTo>
                  <a:pt x="313677" y="72720"/>
                </a:lnTo>
                <a:lnTo>
                  <a:pt x="318503" y="65773"/>
                </a:lnTo>
                <a:lnTo>
                  <a:pt x="325399" y="61379"/>
                </a:lnTo>
                <a:lnTo>
                  <a:pt x="333425" y="59842"/>
                </a:lnTo>
                <a:lnTo>
                  <a:pt x="340487" y="59842"/>
                </a:lnTo>
                <a:lnTo>
                  <a:pt x="346862" y="61747"/>
                </a:lnTo>
                <a:lnTo>
                  <a:pt x="352729" y="67437"/>
                </a:lnTo>
                <a:lnTo>
                  <a:pt x="362051" y="51739"/>
                </a:lnTo>
                <a:lnTo>
                  <a:pt x="355904" y="47040"/>
                </a:lnTo>
                <a:lnTo>
                  <a:pt x="348513" y="43764"/>
                </a:lnTo>
                <a:lnTo>
                  <a:pt x="340067" y="41846"/>
                </a:lnTo>
                <a:lnTo>
                  <a:pt x="330822" y="41224"/>
                </a:lnTo>
                <a:lnTo>
                  <a:pt x="314579" y="44399"/>
                </a:lnTo>
                <a:lnTo>
                  <a:pt x="301866" y="53098"/>
                </a:lnTo>
                <a:lnTo>
                  <a:pt x="293598" y="66027"/>
                </a:lnTo>
                <a:lnTo>
                  <a:pt x="290639" y="81915"/>
                </a:lnTo>
                <a:lnTo>
                  <a:pt x="293674" y="98615"/>
                </a:lnTo>
                <a:lnTo>
                  <a:pt x="302234" y="111455"/>
                </a:lnTo>
                <a:lnTo>
                  <a:pt x="315518" y="119710"/>
                </a:lnTo>
                <a:lnTo>
                  <a:pt x="332727" y="122631"/>
                </a:lnTo>
                <a:lnTo>
                  <a:pt x="341934" y="121767"/>
                </a:lnTo>
                <a:lnTo>
                  <a:pt x="350431" y="119202"/>
                </a:lnTo>
                <a:lnTo>
                  <a:pt x="357784" y="114985"/>
                </a:lnTo>
                <a:lnTo>
                  <a:pt x="363601" y="109181"/>
                </a:lnTo>
                <a:close/>
              </a:path>
              <a:path w="544194" h="123190">
                <a:moveTo>
                  <a:pt x="399313" y="43129"/>
                </a:moveTo>
                <a:lnTo>
                  <a:pt x="379476" y="43129"/>
                </a:lnTo>
                <a:lnTo>
                  <a:pt x="379476" y="120738"/>
                </a:lnTo>
                <a:lnTo>
                  <a:pt x="399313" y="120738"/>
                </a:lnTo>
                <a:lnTo>
                  <a:pt x="399313" y="43129"/>
                </a:lnTo>
                <a:close/>
              </a:path>
              <a:path w="544194" h="123190">
                <a:moveTo>
                  <a:pt x="456577" y="120738"/>
                </a:moveTo>
                <a:lnTo>
                  <a:pt x="423113" y="80035"/>
                </a:lnTo>
                <a:lnTo>
                  <a:pt x="452945" y="43129"/>
                </a:lnTo>
                <a:lnTo>
                  <a:pt x="427939" y="43129"/>
                </a:lnTo>
                <a:lnTo>
                  <a:pt x="400011" y="81584"/>
                </a:lnTo>
                <a:lnTo>
                  <a:pt x="430695" y="120738"/>
                </a:lnTo>
                <a:lnTo>
                  <a:pt x="456577" y="120738"/>
                </a:lnTo>
                <a:close/>
              </a:path>
              <a:path w="544194" h="123190">
                <a:moveTo>
                  <a:pt x="544195" y="43116"/>
                </a:moveTo>
                <a:lnTo>
                  <a:pt x="524383" y="43116"/>
                </a:lnTo>
                <a:lnTo>
                  <a:pt x="488162" y="92265"/>
                </a:lnTo>
                <a:lnTo>
                  <a:pt x="488162" y="43116"/>
                </a:lnTo>
                <a:lnTo>
                  <a:pt x="468312" y="43116"/>
                </a:lnTo>
                <a:lnTo>
                  <a:pt x="468312" y="120726"/>
                </a:lnTo>
                <a:lnTo>
                  <a:pt x="488162" y="120726"/>
                </a:lnTo>
                <a:lnTo>
                  <a:pt x="524383" y="71577"/>
                </a:lnTo>
                <a:lnTo>
                  <a:pt x="524383" y="120726"/>
                </a:lnTo>
                <a:lnTo>
                  <a:pt x="544195" y="120726"/>
                </a:lnTo>
                <a:lnTo>
                  <a:pt x="544195" y="43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bg 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979" y="8745929"/>
            <a:ext cx="75882" cy="11641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6831" y="8919457"/>
            <a:ext cx="1322131" cy="324434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06334" y="8461386"/>
            <a:ext cx="822513" cy="19510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87018" y="9080889"/>
            <a:ext cx="488042" cy="1470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8153" y="273271"/>
            <a:ext cx="7788275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82062" y="2240849"/>
            <a:ext cx="15739974" cy="6423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32917" y="9159875"/>
            <a:ext cx="3568342" cy="160736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348649" y="9620365"/>
            <a:ext cx="45581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академия аналитики данных</a:t>
            </a:r>
          </a:p>
          <a:p>
            <a:r>
              <a:rPr lang="ru-RU" sz="2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 Томском государственном</a:t>
            </a:r>
          </a:p>
          <a:p>
            <a:r>
              <a:rPr lang="ru-RU" sz="2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университете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3350237" y="8584860"/>
            <a:ext cx="45784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spc="-3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data-diving</a:t>
            </a:r>
            <a:endParaRPr lang="ru-RU" sz="11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82" name="Группа 81"/>
          <p:cNvGrpSpPr/>
          <p:nvPr/>
        </p:nvGrpSpPr>
        <p:grpSpPr>
          <a:xfrm>
            <a:off x="13457613" y="6020246"/>
            <a:ext cx="3397894" cy="2536597"/>
            <a:chOff x="13799695" y="6020246"/>
            <a:chExt cx="3397894" cy="2536597"/>
          </a:xfrm>
        </p:grpSpPr>
        <p:sp>
          <p:nvSpPr>
            <p:cNvPr id="83" name="object 41"/>
            <p:cNvSpPr/>
            <p:nvPr/>
          </p:nvSpPr>
          <p:spPr>
            <a:xfrm>
              <a:off x="13799695" y="8258397"/>
              <a:ext cx="2748280" cy="149225"/>
            </a:xfrm>
            <a:custGeom>
              <a:avLst/>
              <a:gdLst/>
              <a:ahLst/>
              <a:cxnLst/>
              <a:rect l="l" t="t" r="r" b="b"/>
              <a:pathLst>
                <a:path w="2748280" h="149225">
                  <a:moveTo>
                    <a:pt x="2747665" y="0"/>
                  </a:moveTo>
                  <a:lnTo>
                    <a:pt x="0" y="0"/>
                  </a:lnTo>
                  <a:lnTo>
                    <a:pt x="0" y="149210"/>
                  </a:lnTo>
                  <a:lnTo>
                    <a:pt x="2747665" y="149210"/>
                  </a:lnTo>
                  <a:lnTo>
                    <a:pt x="2747665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4" name="Группа 83"/>
            <p:cNvGrpSpPr/>
            <p:nvPr/>
          </p:nvGrpSpPr>
          <p:grpSpPr>
            <a:xfrm>
              <a:off x="13799695" y="6020246"/>
              <a:ext cx="3397894" cy="2536597"/>
              <a:chOff x="13799695" y="6020246"/>
              <a:chExt cx="3397894" cy="2536597"/>
            </a:xfrm>
          </p:grpSpPr>
          <p:sp>
            <p:nvSpPr>
              <p:cNvPr id="85" name="object 39"/>
              <p:cNvSpPr/>
              <p:nvPr/>
            </p:nvSpPr>
            <p:spPr>
              <a:xfrm>
                <a:off x="13799704" y="7213927"/>
                <a:ext cx="339788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97884" h="149225">
                    <a:moveTo>
                      <a:pt x="3397613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97613" y="149210"/>
                    </a:lnTo>
                    <a:lnTo>
                      <a:pt x="3397613" y="0"/>
                    </a:lnTo>
                    <a:close/>
                  </a:path>
                </a:pathLst>
              </a:custGeom>
              <a:solidFill>
                <a:srgbClr val="59BF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44"/>
              <p:cNvSpPr/>
              <p:nvPr/>
            </p:nvSpPr>
            <p:spPr>
              <a:xfrm>
                <a:off x="13799695" y="7661557"/>
                <a:ext cx="331089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3310890" h="149225">
                    <a:moveTo>
                      <a:pt x="3310328" y="0"/>
                    </a:moveTo>
                    <a:lnTo>
                      <a:pt x="0" y="0"/>
                    </a:lnTo>
                    <a:lnTo>
                      <a:pt x="0" y="149210"/>
                    </a:lnTo>
                    <a:lnTo>
                      <a:pt x="3310328" y="149210"/>
                    </a:lnTo>
                    <a:lnTo>
                      <a:pt x="3310328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87" name="Группа 86"/>
              <p:cNvGrpSpPr/>
              <p:nvPr/>
            </p:nvGrpSpPr>
            <p:grpSpPr>
              <a:xfrm>
                <a:off x="13799695" y="6020246"/>
                <a:ext cx="3397894" cy="2536597"/>
                <a:chOff x="13799695" y="6020246"/>
                <a:chExt cx="3397894" cy="2536597"/>
              </a:xfrm>
            </p:grpSpPr>
            <p:sp>
              <p:nvSpPr>
                <p:cNvPr id="88" name="object 42"/>
                <p:cNvSpPr/>
                <p:nvPr/>
              </p:nvSpPr>
              <p:spPr>
                <a:xfrm>
                  <a:off x="13799704" y="6318666"/>
                  <a:ext cx="2974340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340" h="149225">
                      <a:moveTo>
                        <a:pt x="2973794" y="0"/>
                      </a:moveTo>
                      <a:lnTo>
                        <a:pt x="0" y="0"/>
                      </a:lnTo>
                      <a:lnTo>
                        <a:pt x="0" y="149210"/>
                      </a:lnTo>
                      <a:lnTo>
                        <a:pt x="2973794" y="149210"/>
                      </a:lnTo>
                      <a:lnTo>
                        <a:pt x="2973794" y="0"/>
                      </a:lnTo>
                      <a:close/>
                    </a:path>
                  </a:pathLst>
                </a:custGeom>
                <a:solidFill>
                  <a:srgbClr val="0D596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grpSp>
              <p:nvGrpSpPr>
                <p:cNvPr id="89" name="Группа 88"/>
                <p:cNvGrpSpPr/>
                <p:nvPr/>
              </p:nvGrpSpPr>
              <p:grpSpPr>
                <a:xfrm>
                  <a:off x="13799695" y="6020246"/>
                  <a:ext cx="3397894" cy="2536597"/>
                  <a:chOff x="13799695" y="6020246"/>
                  <a:chExt cx="3397894" cy="2536597"/>
                </a:xfrm>
              </p:grpSpPr>
              <p:grpSp>
                <p:nvGrpSpPr>
                  <p:cNvPr id="90" name="Группа 89"/>
                  <p:cNvGrpSpPr/>
                  <p:nvPr/>
                </p:nvGrpSpPr>
                <p:grpSpPr>
                  <a:xfrm>
                    <a:off x="13799695" y="6020246"/>
                    <a:ext cx="3397894" cy="2536597"/>
                    <a:chOff x="13799695" y="6020246"/>
                    <a:chExt cx="3397894" cy="2536597"/>
                  </a:xfrm>
                </p:grpSpPr>
                <p:grpSp>
                  <p:nvGrpSpPr>
                    <p:cNvPr id="92" name="object 25"/>
                    <p:cNvGrpSpPr/>
                    <p:nvPr/>
                  </p:nvGrpSpPr>
                  <p:grpSpPr>
                    <a:xfrm>
                      <a:off x="13799695" y="6020246"/>
                      <a:ext cx="2748280" cy="298450"/>
                      <a:chOff x="13799695" y="6020246"/>
                      <a:chExt cx="2748280" cy="298450"/>
                    </a:xfrm>
                  </p:grpSpPr>
                  <p:sp>
                    <p:nvSpPr>
                      <p:cNvPr id="107" name="object 26"/>
                      <p:cNvSpPr/>
                      <p:nvPr/>
                    </p:nvSpPr>
                    <p:spPr>
                      <a:xfrm>
                        <a:off x="13799706" y="6020246"/>
                        <a:ext cx="245872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58719" h="149225">
                            <a:moveTo>
                              <a:pt x="2458364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2458364" y="149210"/>
                            </a:lnTo>
                            <a:lnTo>
                              <a:pt x="2458364" y="0"/>
                            </a:lnTo>
                            <a:close/>
                          </a:path>
                        </a:pathLst>
                      </a:custGeom>
                      <a:solidFill>
                        <a:srgbClr val="008AC2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8" name="object 27"/>
                      <p:cNvSpPr/>
                      <p:nvPr/>
                    </p:nvSpPr>
                    <p:spPr>
                      <a:xfrm>
                        <a:off x="13799695" y="6169456"/>
                        <a:ext cx="274828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48280" h="149225">
                            <a:moveTo>
                              <a:pt x="2747665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747665" y="149199"/>
                            </a:lnTo>
                            <a:lnTo>
                              <a:pt x="2747665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3" name="object 28"/>
                    <p:cNvSpPr/>
                    <p:nvPr/>
                  </p:nvSpPr>
                  <p:spPr>
                    <a:xfrm>
                      <a:off x="13799695" y="661708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94E3F5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grpSp>
                  <p:nvGrpSpPr>
                    <p:cNvPr id="94" name="object 29"/>
                    <p:cNvGrpSpPr/>
                    <p:nvPr/>
                  </p:nvGrpSpPr>
                  <p:grpSpPr>
                    <a:xfrm>
                      <a:off x="13799704" y="6915517"/>
                      <a:ext cx="3397885" cy="298450"/>
                      <a:chOff x="13799704" y="6915517"/>
                      <a:chExt cx="3397885" cy="298450"/>
                    </a:xfrm>
                  </p:grpSpPr>
                  <p:sp>
                    <p:nvSpPr>
                      <p:cNvPr id="105" name="object 30"/>
                      <p:cNvSpPr/>
                      <p:nvPr/>
                    </p:nvSpPr>
                    <p:spPr>
                      <a:xfrm>
                        <a:off x="13799704" y="69155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6" name="object 31"/>
                      <p:cNvSpPr/>
                      <p:nvPr/>
                    </p:nvSpPr>
                    <p:spPr>
                      <a:xfrm>
                        <a:off x="13799704" y="706471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F5D1B3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5" name="object 32"/>
                    <p:cNvGrpSpPr/>
                    <p:nvPr/>
                  </p:nvGrpSpPr>
                  <p:grpSpPr>
                    <a:xfrm>
                      <a:off x="13799704" y="7363137"/>
                      <a:ext cx="3397885" cy="298450"/>
                      <a:chOff x="13799704" y="7363137"/>
                      <a:chExt cx="3397885" cy="298450"/>
                    </a:xfrm>
                  </p:grpSpPr>
                  <p:sp>
                    <p:nvSpPr>
                      <p:cNvPr id="103" name="object 33"/>
                      <p:cNvSpPr/>
                      <p:nvPr/>
                    </p:nvSpPr>
                    <p:spPr>
                      <a:xfrm>
                        <a:off x="13799704" y="736313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97613" y="149210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4" name="object 34"/>
                      <p:cNvSpPr/>
                      <p:nvPr/>
                    </p:nvSpPr>
                    <p:spPr>
                      <a:xfrm>
                        <a:off x="13799704" y="7512357"/>
                        <a:ext cx="3397885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97884" h="149225">
                            <a:moveTo>
                              <a:pt x="3397613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3397613" y="149199"/>
                            </a:lnTo>
                            <a:lnTo>
                              <a:pt x="3397613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grpSp>
                  <p:nvGrpSpPr>
                    <p:cNvPr id="96" name="object 35"/>
                    <p:cNvGrpSpPr/>
                    <p:nvPr/>
                  </p:nvGrpSpPr>
                  <p:grpSpPr>
                    <a:xfrm>
                      <a:off x="13799695" y="7810767"/>
                      <a:ext cx="3310890" cy="447675"/>
                      <a:chOff x="13799695" y="7810767"/>
                      <a:chExt cx="3310890" cy="447675"/>
                    </a:xfrm>
                  </p:grpSpPr>
                  <p:sp>
                    <p:nvSpPr>
                      <p:cNvPr id="100" name="object 36"/>
                      <p:cNvSpPr/>
                      <p:nvPr/>
                    </p:nvSpPr>
                    <p:spPr>
                      <a:xfrm>
                        <a:off x="13799695" y="7810767"/>
                        <a:ext cx="331089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10890" h="149225">
                            <a:moveTo>
                              <a:pt x="3310328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310328" y="149210"/>
                            </a:lnTo>
                            <a:lnTo>
                              <a:pt x="3310328" y="0"/>
                            </a:lnTo>
                            <a:close/>
                          </a:path>
                        </a:pathLst>
                      </a:custGeom>
                      <a:solidFill>
                        <a:srgbClr val="94E3F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1" name="object 37"/>
                      <p:cNvSpPr/>
                      <p:nvPr/>
                    </p:nvSpPr>
                    <p:spPr>
                      <a:xfrm>
                        <a:off x="13799695" y="7959988"/>
                        <a:ext cx="313690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36900" h="149225">
                            <a:moveTo>
                              <a:pt x="3136532" y="0"/>
                            </a:moveTo>
                            <a:lnTo>
                              <a:pt x="0" y="0"/>
                            </a:lnTo>
                            <a:lnTo>
                              <a:pt x="0" y="149210"/>
                            </a:lnTo>
                            <a:lnTo>
                              <a:pt x="3136532" y="149210"/>
                            </a:lnTo>
                            <a:lnTo>
                              <a:pt x="3136532" y="0"/>
                            </a:lnTo>
                            <a:close/>
                          </a:path>
                        </a:pathLst>
                      </a:custGeom>
                      <a:solidFill>
                        <a:srgbClr val="00A6B5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02" name="object 38"/>
                      <p:cNvSpPr/>
                      <p:nvPr/>
                    </p:nvSpPr>
                    <p:spPr>
                      <a:xfrm>
                        <a:off x="13799706" y="8109198"/>
                        <a:ext cx="2974340" cy="149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974340" h="149225">
                            <a:moveTo>
                              <a:pt x="2973794" y="0"/>
                            </a:moveTo>
                            <a:lnTo>
                              <a:pt x="0" y="0"/>
                            </a:lnTo>
                            <a:lnTo>
                              <a:pt x="0" y="149199"/>
                            </a:lnTo>
                            <a:lnTo>
                              <a:pt x="2973794" y="149199"/>
                            </a:lnTo>
                            <a:lnTo>
                              <a:pt x="2973794" y="0"/>
                            </a:lnTo>
                            <a:close/>
                          </a:path>
                        </a:pathLst>
                      </a:custGeom>
                      <a:solidFill>
                        <a:srgbClr val="94DED9"/>
                      </a:solidFill>
                    </p:spPr>
                    <p:txBody>
                      <a:bodyPr wrap="square" lIns="0" tIns="0" rIns="0" bIns="0" rtlCol="0"/>
                      <a:lstStyle/>
                      <a:p>
                        <a:endParaRPr/>
                      </a:p>
                    </p:txBody>
                  </p:sp>
                </p:grpSp>
                <p:sp>
                  <p:nvSpPr>
                    <p:cNvPr id="97" name="object 40"/>
                    <p:cNvSpPr/>
                    <p:nvPr/>
                  </p:nvSpPr>
                  <p:spPr>
                    <a:xfrm>
                      <a:off x="13799695" y="6467876"/>
                      <a:ext cx="313690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6900" h="149225">
                          <a:moveTo>
                            <a:pt x="313653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136532" y="149210"/>
                          </a:lnTo>
                          <a:lnTo>
                            <a:pt x="3136532" y="0"/>
                          </a:lnTo>
                          <a:close/>
                        </a:path>
                      </a:pathLst>
                    </a:custGeom>
                    <a:solidFill>
                      <a:srgbClr val="F7692B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8" name="object 43"/>
                    <p:cNvSpPr/>
                    <p:nvPr/>
                  </p:nvSpPr>
                  <p:spPr>
                    <a:xfrm>
                      <a:off x="13799695" y="6766296"/>
                      <a:ext cx="329946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9459" h="149225">
                          <a:moveTo>
                            <a:pt x="3298862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3298862" y="149210"/>
                          </a:lnTo>
                          <a:lnTo>
                            <a:pt x="3298862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  <p:sp>
                  <p:nvSpPr>
                    <p:cNvPr id="99" name="object 45"/>
                    <p:cNvSpPr/>
                    <p:nvPr/>
                  </p:nvSpPr>
                  <p:spPr>
                    <a:xfrm>
                      <a:off x="13799704" y="8407618"/>
                      <a:ext cx="2458720" cy="1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719" h="149225">
                          <a:moveTo>
                            <a:pt x="2458364" y="0"/>
                          </a:moveTo>
                          <a:lnTo>
                            <a:pt x="0" y="0"/>
                          </a:lnTo>
                          <a:lnTo>
                            <a:pt x="0" y="149210"/>
                          </a:lnTo>
                          <a:lnTo>
                            <a:pt x="2458364" y="149210"/>
                          </a:lnTo>
                          <a:lnTo>
                            <a:pt x="2458364" y="0"/>
                          </a:lnTo>
                          <a:close/>
                        </a:path>
                      </a:pathLst>
                    </a:custGeom>
                    <a:solidFill>
                      <a:srgbClr val="0D596E"/>
                    </a:solidFill>
                  </p:spPr>
                  <p:txBody>
                    <a:bodyPr wrap="square" lIns="0" tIns="0" rIns="0" bIns="0" rtlCol="0"/>
                    <a:lstStyle/>
                    <a:p>
                      <a:endParaRPr/>
                    </a:p>
                  </p:txBody>
                </p:sp>
              </p:grpSp>
              <p:sp>
                <p:nvSpPr>
                  <p:cNvPr id="91" name="object 46"/>
                  <p:cNvSpPr/>
                  <p:nvPr/>
                </p:nvSpPr>
                <p:spPr>
                  <a:xfrm>
                    <a:off x="14839323" y="6720907"/>
                    <a:ext cx="1196975" cy="1135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6975" h="1135379">
                        <a:moveTo>
                          <a:pt x="405851" y="0"/>
                        </a:moveTo>
                        <a:lnTo>
                          <a:pt x="0" y="0"/>
                        </a:lnTo>
                        <a:lnTo>
                          <a:pt x="0" y="1135253"/>
                        </a:lnTo>
                        <a:lnTo>
                          <a:pt x="405851" y="1135253"/>
                        </a:lnTo>
                        <a:lnTo>
                          <a:pt x="487955" y="1133740"/>
                        </a:lnTo>
                        <a:lnTo>
                          <a:pt x="564248" y="1129304"/>
                        </a:lnTo>
                        <a:lnTo>
                          <a:pt x="634940" y="1122097"/>
                        </a:lnTo>
                        <a:lnTo>
                          <a:pt x="700240" y="1112273"/>
                        </a:lnTo>
                        <a:lnTo>
                          <a:pt x="760357" y="1099985"/>
                        </a:lnTo>
                        <a:lnTo>
                          <a:pt x="815501" y="1085386"/>
                        </a:lnTo>
                        <a:lnTo>
                          <a:pt x="865880" y="1068630"/>
                        </a:lnTo>
                        <a:lnTo>
                          <a:pt x="911705" y="1049869"/>
                        </a:lnTo>
                        <a:lnTo>
                          <a:pt x="953185" y="1029257"/>
                        </a:lnTo>
                        <a:lnTo>
                          <a:pt x="990529" y="1006947"/>
                        </a:lnTo>
                        <a:lnTo>
                          <a:pt x="1023946" y="983091"/>
                        </a:lnTo>
                        <a:lnTo>
                          <a:pt x="1053646" y="957844"/>
                        </a:lnTo>
                        <a:lnTo>
                          <a:pt x="1102732" y="903788"/>
                        </a:lnTo>
                        <a:lnTo>
                          <a:pt x="1139461" y="846003"/>
                        </a:lnTo>
                        <a:lnTo>
                          <a:pt x="1165508" y="785715"/>
                        </a:lnTo>
                        <a:lnTo>
                          <a:pt x="1182549" y="724148"/>
                        </a:lnTo>
                        <a:lnTo>
                          <a:pt x="1192258" y="662529"/>
                        </a:lnTo>
                        <a:lnTo>
                          <a:pt x="1196310" y="602084"/>
                        </a:lnTo>
                        <a:lnTo>
                          <a:pt x="1196738" y="572684"/>
                        </a:lnTo>
                        <a:lnTo>
                          <a:pt x="1196738" y="552286"/>
                        </a:lnTo>
                        <a:lnTo>
                          <a:pt x="1194886" y="495837"/>
                        </a:lnTo>
                        <a:lnTo>
                          <a:pt x="1188215" y="437013"/>
                        </a:lnTo>
                        <a:lnTo>
                          <a:pt x="1175050" y="377105"/>
                        </a:lnTo>
                        <a:lnTo>
                          <a:pt x="1153715" y="317398"/>
                        </a:lnTo>
                        <a:lnTo>
                          <a:pt x="1122536" y="259180"/>
                        </a:lnTo>
                        <a:lnTo>
                          <a:pt x="1079838" y="203740"/>
                        </a:lnTo>
                        <a:lnTo>
                          <a:pt x="1023946" y="152365"/>
                        </a:lnTo>
                        <a:lnTo>
                          <a:pt x="990529" y="128604"/>
                        </a:lnTo>
                        <a:lnTo>
                          <a:pt x="953185" y="106342"/>
                        </a:lnTo>
                        <a:lnTo>
                          <a:pt x="911705" y="85740"/>
                        </a:lnTo>
                        <a:lnTo>
                          <a:pt x="865880" y="66959"/>
                        </a:lnTo>
                        <a:lnTo>
                          <a:pt x="815501" y="50160"/>
                        </a:lnTo>
                        <a:lnTo>
                          <a:pt x="760357" y="35504"/>
                        </a:lnTo>
                        <a:lnTo>
                          <a:pt x="700240" y="23151"/>
                        </a:lnTo>
                        <a:lnTo>
                          <a:pt x="634940" y="13264"/>
                        </a:lnTo>
                        <a:lnTo>
                          <a:pt x="564248" y="6002"/>
                        </a:lnTo>
                        <a:lnTo>
                          <a:pt x="487955" y="1527"/>
                        </a:lnTo>
                        <a:lnTo>
                          <a:pt x="40585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</p:grpSp>
      <p:grpSp>
        <p:nvGrpSpPr>
          <p:cNvPr id="109" name="object 124"/>
          <p:cNvGrpSpPr/>
          <p:nvPr/>
        </p:nvGrpSpPr>
        <p:grpSpPr>
          <a:xfrm>
            <a:off x="0" y="6020246"/>
            <a:ext cx="13348649" cy="2536825"/>
            <a:chOff x="0" y="6020246"/>
            <a:chExt cx="13675360" cy="2536825"/>
          </a:xfrm>
        </p:grpSpPr>
        <p:sp>
          <p:nvSpPr>
            <p:cNvPr id="110" name="object 125"/>
            <p:cNvSpPr/>
            <p:nvPr/>
          </p:nvSpPr>
          <p:spPr>
            <a:xfrm>
              <a:off x="0" y="6020246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26"/>
            <p:cNvSpPr/>
            <p:nvPr/>
          </p:nvSpPr>
          <p:spPr>
            <a:xfrm>
              <a:off x="0" y="6167990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27"/>
            <p:cNvSpPr/>
            <p:nvPr/>
          </p:nvSpPr>
          <p:spPr>
            <a:xfrm>
              <a:off x="0" y="6467635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28"/>
            <p:cNvSpPr/>
            <p:nvPr/>
          </p:nvSpPr>
          <p:spPr>
            <a:xfrm>
              <a:off x="0" y="6319860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29"/>
            <p:cNvSpPr/>
            <p:nvPr/>
          </p:nvSpPr>
          <p:spPr>
            <a:xfrm>
              <a:off x="0" y="69150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30"/>
            <p:cNvSpPr/>
            <p:nvPr/>
          </p:nvSpPr>
          <p:spPr>
            <a:xfrm>
              <a:off x="0" y="676725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31"/>
            <p:cNvSpPr/>
            <p:nvPr/>
          </p:nvSpPr>
          <p:spPr>
            <a:xfrm>
              <a:off x="0" y="66194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2"/>
            <p:cNvSpPr/>
            <p:nvPr/>
          </p:nvSpPr>
          <p:spPr>
            <a:xfrm>
              <a:off x="0" y="70668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33"/>
            <p:cNvSpPr/>
            <p:nvPr/>
          </p:nvSpPr>
          <p:spPr>
            <a:xfrm>
              <a:off x="0" y="7214649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4"/>
            <p:cNvSpPr/>
            <p:nvPr/>
          </p:nvSpPr>
          <p:spPr>
            <a:xfrm>
              <a:off x="0" y="7362414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69"/>
                  </a:lnTo>
                  <a:lnTo>
                    <a:pt x="13674976" y="15186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35"/>
            <p:cNvSpPr/>
            <p:nvPr/>
          </p:nvSpPr>
          <p:spPr>
            <a:xfrm>
              <a:off x="0" y="751429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36"/>
            <p:cNvSpPr/>
            <p:nvPr/>
          </p:nvSpPr>
          <p:spPr>
            <a:xfrm>
              <a:off x="0" y="76620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37"/>
            <p:cNvSpPr/>
            <p:nvPr/>
          </p:nvSpPr>
          <p:spPr>
            <a:xfrm>
              <a:off x="0" y="7961673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65"/>
                  </a:lnTo>
                  <a:lnTo>
                    <a:pt x="13674976" y="14776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38"/>
            <p:cNvSpPr/>
            <p:nvPr/>
          </p:nvSpPr>
          <p:spPr>
            <a:xfrm>
              <a:off x="0" y="8109439"/>
              <a:ext cx="13675360" cy="152400"/>
            </a:xfrm>
            <a:custGeom>
              <a:avLst/>
              <a:gdLst/>
              <a:ahLst/>
              <a:cxnLst/>
              <a:rect l="l" t="t" r="r" b="b"/>
              <a:pathLst>
                <a:path w="13675360" h="152400">
                  <a:moveTo>
                    <a:pt x="13674976" y="0"/>
                  </a:moveTo>
                  <a:lnTo>
                    <a:pt x="0" y="0"/>
                  </a:lnTo>
                  <a:lnTo>
                    <a:pt x="0" y="151859"/>
                  </a:lnTo>
                  <a:lnTo>
                    <a:pt x="13674976" y="151859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39"/>
            <p:cNvSpPr/>
            <p:nvPr/>
          </p:nvSpPr>
          <p:spPr>
            <a:xfrm>
              <a:off x="0" y="82612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86"/>
                  </a:lnTo>
                  <a:lnTo>
                    <a:pt x="13674976" y="147786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0"/>
            <p:cNvSpPr/>
            <p:nvPr/>
          </p:nvSpPr>
          <p:spPr>
            <a:xfrm>
              <a:off x="0" y="8409084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54"/>
                  </a:lnTo>
                  <a:lnTo>
                    <a:pt x="13674976" y="147754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1"/>
            <p:cNvSpPr/>
            <p:nvPr/>
          </p:nvSpPr>
          <p:spPr>
            <a:xfrm>
              <a:off x="0" y="7813898"/>
              <a:ext cx="13675360" cy="147955"/>
            </a:xfrm>
            <a:custGeom>
              <a:avLst/>
              <a:gdLst/>
              <a:ahLst/>
              <a:cxnLst/>
              <a:rect l="l" t="t" r="r" b="b"/>
              <a:pathLst>
                <a:path w="13675360" h="147954">
                  <a:moveTo>
                    <a:pt x="13674976" y="0"/>
                  </a:moveTo>
                  <a:lnTo>
                    <a:pt x="0" y="0"/>
                  </a:lnTo>
                  <a:lnTo>
                    <a:pt x="0" y="147775"/>
                  </a:lnTo>
                  <a:lnTo>
                    <a:pt x="13674976" y="147775"/>
                  </a:lnTo>
                  <a:lnTo>
                    <a:pt x="13674976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124">
            <a:extLst>
              <a:ext uri="{FF2B5EF4-FFF2-40B4-BE49-F238E27FC236}">
                <a16:creationId xmlns="" xmlns:a16="http://schemas.microsoft.com/office/drawing/2014/main" id="{C061D660-2701-47EF-A286-33B2B5C4475B}"/>
              </a:ext>
            </a:extLst>
          </p:cNvPr>
          <p:cNvSpPr txBox="1"/>
          <p:nvPr/>
        </p:nvSpPr>
        <p:spPr>
          <a:xfrm>
            <a:off x="13404850" y="5121275"/>
            <a:ext cx="556260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2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Майорова</a:t>
            </a:r>
            <a:r>
              <a:rPr lang="ru-RU" sz="3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Анастасия Андреевна</a:t>
            </a:r>
            <a:endParaRPr lang="ru-RU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70050" y="1311275"/>
            <a:ext cx="12420600" cy="2133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>
              <a:lnSpc>
                <a:spcPct val="75000"/>
              </a:lnSpc>
            </a:pPr>
            <a:r>
              <a:rPr lang="ru-RU" sz="6000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Итоговый проект по программе «</a:t>
            </a:r>
            <a:r>
              <a:rPr lang="en-US" sz="6000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r>
              <a:rPr lang="ru-RU" sz="6000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-аналитик: старт карьеры»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9B9DF69-EFFD-4811-936B-3630CBBF02A6}"/>
              </a:ext>
            </a:extLst>
          </p:cNvPr>
          <p:cNvSpPr txBox="1"/>
          <p:nvPr/>
        </p:nvSpPr>
        <p:spPr>
          <a:xfrm>
            <a:off x="1674586" y="5417314"/>
            <a:ext cx="647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32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Поток </a:t>
            </a:r>
            <a:r>
              <a:rPr lang="ru-RU" sz="32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№9  </a:t>
            </a:r>
            <a:r>
              <a:rPr lang="ru-RU" sz="32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— ноябрь 2022  г.</a:t>
            </a:r>
          </a:p>
        </p:txBody>
      </p:sp>
    </p:spTree>
    <p:extLst>
      <p:ext uri="{BB962C8B-B14F-4D97-AF65-F5344CB8AC3E}">
        <p14:creationId xmlns="" xmlns:p14="http://schemas.microsoft.com/office/powerpoint/2010/main" val="60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3206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  <p:sp>
        <p:nvSpPr>
          <p:cNvPr id="4098" name="AutoShape 2" descr="data:image/png;base64,iVBORw0KGgoAAAANSUhEUgAABNAAAAGaCAYAAADOyb5IAAAABHNCSVQICAgIfAhkiAAAAAlwSFlzAAALEgAACxIB0t1+/AAAADh0RVh0U29mdHdhcmUAbWF0cGxvdGxpYiB2ZXJzaW9uMy4yLjIsIGh0dHA6Ly9tYXRwbG90bGliLm9yZy+WH4yJAAAgAElEQVR4nOzdd7wcVfnH8c+XhBISQgsh9KCIIqgoASmKdGmKoICIQmih6U8UpYhIEKSJgNJ7RCkRFKkCoURAiiSANKUIQTohgQQS0uD5/XHOcCebvVtu7s3eJN/36zWvvTtz5swzMztL9uEURQRmZmZmZmZmZmZW3QKtDsDMzMzMzMzMzKw7cwLNzMzMzMzMzMysBifQzMzMzMzMzMzManACzczMzMzMzMzMrAYn0MzMzMzMzMzMzGpwAs3MzMzMzMzMzKwGJ9DMzMzMzMzMzMxqcALNzMysE0mK2VgGtzp+MzMzMzObVc9WB2BmZjaPeaOd9X2A3nXKvN/54ZiZmZmZ2exSRLQ6BjMzs3mepKHAMQARodZGY2ZmZmZmzXAXTjMzMzMzMzMzsxqcQDMzM+umJC0k6SBJd0l6S9I0Sa9Luk7SNjX2K4+rdnSNcstLml5rDDZJa0kaKulOSf+V9L6kiZIekXS8pH5V9hncgfHfRpb236RYXyP2G0r7Dm3n+GMauEabtLN9AUm7S7pZ0hv52o+VdJuk3STVbEUoaQ1JZ0t6StK7kt6T9LSkqyR9U9ICpbIDS/EMrFLXQEn/y9tvkrRQxfZVJR0u6RZJz0ialI/3lKQzJK1cJ9a+kn4h6SFJEyR9WOX+tHsta9Q7str9qSjT7r2WtKCkr0u6QNIoSa/l+/CmpFtr3YdyvQ0us8RY/oxIGiDpLEkvSJqi9BxeLulTNc6t6WentO+YKjF+KOkdSfdJ+mHl56BKHSOr1FH3vEv7byfpz5JekTRV0tuS7pZ0YHvH7oR7PlQV3wft1FHv+V08f6Yfztf8fUnPSjpX0sdq1Z33/6KkSyU9J2lyruMpSZdI+mqV8+3QWJeShuV1w+rF1KzSZ2hwlW0LSxqRt78gaaW8fsl8viFplzr1H5fLPV9+Dmf3uSnVs5XS9+WL+f6Nl/SYpDMlbdDOPgMk/VrSk0rfg5Py36dIWradfcrfv+Vleo73JknfqBevmc0fPAaamZlZNyRpFeAmYM28KoCJwLLA14GvSzovIg6sU9UQSSdExAdVth1A/X8L3Aiskv+eAkwGlgTWzstgSZtHxNOlfd6n+jhvxQ+Yt4FpFdvG14njI0rJw+0bLd8sSUsB1wIbl1ZPAPoBW+bl25J2jojK80DS4cAJtP2PyuK6rQasDuxKuobvNBDLisCdwErAHcA3qxzzUuAr+e9pwLu5/jXyMljS9hFxb5X6lwAeAD5ZWj0emJ7/7gX0rRdnF9kIuK70fiLpWi4DbJWXHSV9OyI+rFFPe2MOAiwFLFgnjlWBK4EBpM/2dNJn+TvATpJ2jIhbquzXkWen0kTaxkZcKO+/QV6+LmnLOucOMAl4r2Jdu+ctqRdwGfCtijgWB76clz0kbRsRb9c59hwnaU3gFmDFvGoK6Z6tlpe9JO0eEX+usm8P4DTg/0qrJwEzgE+RnqedgCXytvHM+vkqnpkPgbFVQmzpWJeSFgT+DGwBvAxsFhEvAUTE25L+BOwJDAH+1E4dPYC98tuLovqYQB16biQtCgwDdi6tfpf0ffqZvHyZ9AyV9/sK8Ffa7s2k/PrpvOwr6evVvgdL3gKK/1b2zvFuC2wr6diIGFpjXzObD7gFmpmZWTcjqTfpB+CawEhgE6BXRCxB+nHwY9IP4gMk/bBGVS+QfkTuUOUYCwL7kX6YvFWjjr8Dg4FVIqJXRCwNLEL68fVPYAXgivIOETE8IgZULqUiO1XZvlONGMpxLwSckd/OaGSfZuQfhn8hJc8eBb4G9M7Xvg/ph+WbpCTmyVX2PxA4ifRvrOuBz5eu22KkpM9w0o/rerEsS0qarQrcA3w9IqZUKfoocDApOdcrIvoBCwNfJH2OFgeG58RIpR+QkmcBHAYsFhFLl+5Zrc9XV5sMnE9KWC4eEYtHRF9g6RzXRNKP7O/XqqTaZ7F0fvc1EMfppMTkVqTPwmKka/s46VkYnhOdlZp+dqr4YSnepUhJ3OLzvxnp89meolXQqU2e9wWk5NnzwO7kaw8sSvoueR5YH7ikTuxznKTFgBtI33uvANuR7llfUsLlAdKzcbmkz1Wp4gTakmeXAJ+MiD752i8JfIP0TAEQEbN8l9H2zLzUzudueOefeWMk9QSuIl2X10nJsxcqip2bXzer0VpvW9Lndwbtfw46+txcSnquPyR9x64UEX3zd/AypM/k/RXntRJtybOngC/l+9aH9F3+NOn+XSdphXbiBVi3dJ8WIyVN78jbjpK0dI19zWx+EBFevHjx4sWLly5egKGkJEU0UPboXHYksGA7ZXbMZcYCPSu2RV5+ml/vqLL/bnnb2cCY/PfgJs+pD+lHWJB+sNQrX8S1SZ1ym7R3rYDD87aHgbvz30MryuyR17/RbCzA9/L6f5MSB9X2XYf0424q0L+0fklSUidILS/U4HUcWIpnYF7XD3gir3uAlNjqyOeuB/CvXM93q2y/MW+7vZ39B+ftYzpw7JHV7k+j97qB+r+V932uo/XWirF0T6YCa1TZ3h8YVzxHTcZe89mp90wCz+TtR9Q4xv25zNGNnjepZU+QWlWt1E69K5IS+AGs3Zn3nLbvyZF1rl97z2/x/TANWKvKfouR/sdCADdWbFud1PoogJOb/TyW6mn4mSG1tApgWEePV6PumT5DpKT+5bT9d2PNGvs+ksud2M72G/L2P9e4N00/N8Dmpf0PbOJcz837jAcGtPOZnZDLnFWxbWDpmAOr7Lt8afv6nX2fvHjxMnctboFmZmbW/eyTX0+LiOntlPkrKVnTj5TQqeahvGxWZcyZg/PrOR0NMiLeI7WyAfhSR+tplKTlgZ/ntz+g/VZc4/Jrf0n9mzxMce3PjYgJ1QpExGjgSVKXuk1Lm75F+oE+HfhxRFTr1lRX7lZ5G6kF4iPA1hHxbkfqitR1t2gxU+0eFS3a5saZYW/Krx+XNKBmydlzdUT8u3JlRLwJnJff7tpMhbPz7CiNn1e0Jny9RtGii+bUJqovPv+XR+7WVykiXgbuym+/Wq1MCxX34ZqIeKJyY36OTslvt5G0eGnznqQk0zjyjMnzijxG2YWk7pNvA1tGxJM1dilaoQ3OrZXLda0AFGNwnl+jjo48N3vn1yci4lwakM+tGK/tvIiY5ZnIn9nimN9upN6SPqW/az1vZjYfcALNzMysG8k/TlbJby/OgxjPsgCv0fYP+1WqVpacnV8PKh1jbdL4UiPr/Igqym8vaXgeLHpSeaBl2n64VOuK09lOIZ3zFRHxjxrlHqRtjLULGu12k7tvrp/fDm3v2ufrX4wZVr72G+bX0RHxWkNnNKvFSAmvz+f3+0VEI2OlfVlpQPL/KE0gUL5Hh+Vi1e7Rg/l1M0lHSupTpUzLSFpM0k8l/V1p8oBppfOaXCralZ+/OxvYtrSkVSs3duazozSpyFqkLngrkroSX1tjl8XyazMJtI3y6z51Pv9b5HK1vnvmqNy9+7P57e01io7IrwsAXyitL57fEVG9q/Tc7CzaklO/iohH65S/gtS9fwCzdhPem9Sy9QXarmU1HXluintwY534ylYljekHjd33qs9qJUl9lCapKLrc3hYRY5qIy8zmQZ5EwMzMrHtZvvR3u7P0VVi0xrbhwG+APSUdGRGTaLD1WW7p8kdSd8/CDGaeBGBx0ng2vRuMtUMkbUQa++Y9UtfUdkXEW5JOAn5BGrNpB0nlwaHbsxRpfCRI3TEbUb72RSuoFxvct5rhpIHKC6dI2qJWazZJJ9OWJIN0nuV71Id0f6rdo9+RugNvQBr/6QRJlZMIzK5jJDXdokfS6qTxh8oJpsmkyReK1ofFxBRd+fl7pcFt/UlJhc58di6VdGmV9X8Eft5eK8msSCo0PEEHbd8/fWls8oj2vns6dM9LvqIas/C2YylSYgdq37OXS3+XW6h2xvPbUXtK2rP0fiqptdODwPkRUSsZVc9hzPydcpikyyKi2gQHQGohKemPwIGkyQT+Ah99rotWihfWaWXb9HNDx+5B+R42c99fqFLmBc06se9k4DjgxCZiMrN5lFugmZmZdS89Sn+vERFqYBnWXmW5JcXFpB/D35W0JKkbz6vUbr0C6YfSbqSEzC+BTwALR8RS0TZg9jW5bJd1Acw/2s7Mb38VEa/W2ycijiF1yXqY9GO0HynZUizVlK/9Ng1e+6HlwzZ5atWsQRq7aBNSsnAzZp4RcCaStqQteXYOaYa6ynt0elG8cv+ImEoa92of0uDekBIRxXXqjBk4J5HG1Kq21JrF8VJS8mwMaVDxpSOid0T0z+dVHgy8u3VB7axnZyJt12osbUngXYDDJS1SbSdJC9OWQGumNWTxDBzY4Od/cDv1dPSeF6bX2L/WrKqzozOe346awqzntwrpPt8h6cjZqHsN0nfg9qTxEPtTu+tloehCuaWkgfnvrXJcM0jPZ2dr5T2ANKFOcQ/Gk+JZlDRRyeDWhWVm3YUTaGZmZt1LeYyVzuoedS6pxc7BwF6kHwQXRES9WSyLsWIuiohjIuK5iKgcd6wrx54q7Efq0vgccFqjO0XEZRGxTkQsUvnDv51dxtE2s2dHrn1x72bnvr0CbB4RfwcOzetOlPTJdsoX9+jWiDg4Ip7I456V1bxHufxw2loTHVe6Tns1fwqzmGUWyFISqersq3lWvaI7124RcU1EVLakmhOfPZg5UVdr25ulvzvr2SnPwtmfNO7eFvlYBwK/bWe/1Wj7d/4zDRyn0BmfYejAPa9wX3v7x8wz+paNpy3BWKtbbHlb+Z511rl3ROXMxYuQkuF35+3HtTNjZSOmA9+KiJtIk6RMBXaUtEetnSLicdJsreVWZ/vl1+uqjTVWoSPPTUfuQXn/jtz3svIsnEuTWocOIbXiPUfSbu3sZ2bzCSfQzMzMupE8xkrRDaVy7JnZqfMm0g+yY0hJogsa2HWl/PpItY15vKwvdkKI7cot5n6V3/4oIqbVKj87Ik3Y8M/8tiPX/r78OkjSch0M45sR8XyO5wLgb6RulJdJqjb0Rr17JFIrtnpOAT5OaqFyXLNBd4GVSn9XPTfaxuHqaps2sG18RJS7hHXJsxMRH0bEHcDP8qpZBnnPiuTj2Ij4XxOHKMYW3L7Z2Fotfzc8lt9uXqNo8bn5kNRCtVA8v1u217JvToo0CULRrbMHHf+uPToibsx1Pk7q2g7wu5yorqVohbZ3Hp+z+F5s5L8fHXluinvQzPfvC7R1U27kvo+rOGa7IuL9iLgQ+ENeNaSJuMxsHuQEmpmZWfdzYX7dR9LnaxWUtFSt7SXFZAJ9gWujsUHui/GVPtfO9qNpG6i8qxwHLA3cXPwI7GLFD8NtJW1bq2CVa381qctdT+B0VRlMpwGV3dP2If04XA+o1o2r3j06APhYrQNK2pzUmmk6MDjan/l1TiqP7TXLuUlajLYZWbvaztVaAErqB+yf3w6v2Dynnp2FqBivL3d5LgaMv6HJ+orP/1qSDqxVUFLvPHB/d3JVfv1WnnBhJjlxWXR5vjlmHkNuGKkF29LAsV0ZZBOamQCiPZXfKaeSEqWLk8bYq/U9dTWpZe7ypIkFFqT+5AGFjjw3F+fXNet9/gp5HLainv1VZUZepRmci2Ne2Ui97Wiv+7+ZzSecQDMzM+t+fkMaj2oR4C5J3y/PJClpCUnbSLoMuKfBOm8jDai/I3UG4S+5Jb/uJ2lI8WNZ0gBJp5N+iI5rsK6OOoA06PohXXycwh9JM7kJuFbSz/OPL+CjpMGmks4Gni/vmH+MFz/Od837r13ad1FJ20m6TlJDY4vlRGcxg+rRkr5QUaS4R9tIOlpS73ysJST9jDR2XLv3KMdxST7fE6L+7Hxzyr+BouXUJZLWKTZI2gAYSeMTPcyuKcAtkrYokg2S1iV9TvqRZis8qWKfLnl2JC2QE54n5FUvksZGK7avBVxPmk12Gk10eQbIXYeLsa3OlnS6pI8SsJIWlrS+pFPysftXq6eFziUleBYE/pa/JxcAkPQZ4FbSrI1TqUjARsRzwK/z28MkXSTpE8V2SX0l7Sqp3tiRnULSMqTZMyEl9h7ojHpzV+I9SePUbU4a36u9slNJiUWAjfNrvckDCk0/NxFxF21J0LMknVjuuiqpn6R9JV3MzE4gTS6yFHC7pA1L+2yUj7kE6X9GVD6r7ZLUS9J+pK6vAKMa3dfM5lER4cWLFy9evHjp4gUYShqQOBosvzxwf7EPqbvR26SWLVFanq2yb7FtkwaPNSaXH1yxfglSIqOor5jd8cP8/jzSj6sAhjVwnIbiIg2gXz7Hk9spNzJvH9qB+9FuLKRWejdUxDCh4twDmN5O3Ufma1WUm0xKlpTXLVEqP7C0fmA7dV6Vtz9BGoy+WL8gaZyk8udkfOlYN5Ja8QUwskq9F+VtjwALVtk+OG8f04FrXPf+lO91lW3bk1rFFec2KS9BmmBh8/buY616G42xVPdepIH4ixjeLW2bAmxXZd/ZenZoeyYnkMaFep00btOMUp3vA18t7XNURVy7d/C8FyK1gi1//t+t+FwVywqdfM+HtvdZbeL5XYs042L5OpW/N6eQxgSrVm8PUtKq2rkX9+6dOrENpsFnpvQZeIuUnCmW50gJ0CKGIzvw/BWfocHtbD+g9JlevUY9q5XOfTowoMF70/Rzk/dfFPhzxT2YQEqQFe8frbLfVyrKvJeX4v3bwJer7DewVGYsbc/bOGb+vh8DrNTsffDixcu8tbgFmpmZWTcUaabJL5Fm8rue9ENkUdKP2zGkBM8htLUK6IoY3iGNpXRGPuYHpB/wI0kDux/QVccueY05PCZXREyMiK8B25K6Bv0PWJh0/V8hteY7Eqg6sH9EnEjqunch6YcwpPv2LKn70E6krp7NOIg0c+qatI0JR6TulluRupw9Q/qBK9JYbgcCX6dtYPWZSNqG1EW0O3Xd/EikLrsbk8bve4fUNfYtUgupdSKNBTYnvECaxOJs0g/shUjJrCuBz0canH0mnfjs9KVtRtRlSEmV/5BaWn0uIm4tH5Y0BtgZwJoRcXkzJ1mKfVpE7JfjHwb8l5RY6kM675GkmUU/GxGvtFNNy0QaO2xNUjLuUdJ1X5h0HueRrs017ez7QUR8n/Tdeznp2V+Q9Ew9Repi+M0uCHtpYJ3SsjLpu+9qYIv8ndKpIuI8UkvJRUljLPZop9xzpOsIjU0eUGj6ucnHmxwR3yQl0K8lfe8tQrqPjwG/o8pYZJFaT65BasH9b1JPK+W/TyXNal2vxXZ5tuYlSUm/UaSxQ9eOiJcaPHczm0cpIlodg5mZmZlZtyKp+EfyphExspWxmLVKHlPsJVIC+6sRcVud8n5uzGye5RZoZmZmZmZmVs0BpOTZczQ2eYCZ2TzLCTQzMzMzMzObiaRBwKH57WnhrktmNp/r2eoAzMzMzMzMrHuQNIY0btyAvOoR0oQjZmbzNSfQzMzMzMzMrLBKfn2dNNHAEd1tkhEzs1bwJAJmZmZmZmZmZmY1uAWa2RzWr1+/GDhwYKvDMDMzMzMzM7MKo0ePfisilqlc7wSa2Rw2cOBARo0a1eowzMzMzMzMzKyCpBerrfcsnGZmZmZmZmZmZjU4gWZmZmZmZmZmZlaDE2hmZmZmZmZmZmY1OIFmZmZmZmZmZmZWgycRMJvDRo8GqdVRmJmZmZmZmXW+iFZH0DXcAs1mIekFSSFptVbHYmZmZmZmZmbWak6g2UwkbQAMzG93a2EoZmZmZmZmZmbdghNoVmk3YBLwIE6gmZmZmZmZmZk5gWZtJPUAdgGuBy4B1pD0udL2wblrZ5+K/a6RNLL0/lOSrpL0kqTJkp6UdIikWT5vksbkOsvLsNL2keX3ed0DudwmNer4aMllBpb3yevWlPSBpDGV51h6L0mX53NZKa/rLeksSU/n83tB0tmS+jZzvc3MzMzMzMxs7uBJBKxsU2BZ4CrgXuAsUiu0fzVZzwrA08DlwLvA2sCxQC/gxCrlrwDOzH9fWqtiSTsBgypW7wgsnP8+GlgOOKiBOE8E6g1veCqwLfDliHgpr1sU6AEcBYwFVsp/Xw18tYHjmpmZmZmZmdlcxAk0K9sNeAe4JSKmSboN+LakIyMan0cjIu4A7oDUgouUjFsU2I9ZE2gLAi9FxAO5/KT26s0t5H4FDAP2KR3vkVKZsUDvor4adW1ESnZdAWzcTpkfkxJxW0XEE6XjjQUOLJXrCbwA3Ctp5Yj4X5W6hgBD0ruVa4VmZmZmZmZmZt2Mu3AaAJIWAnYCro2IaXn1VcAqwAYVxXtI6lksgCrqWkTSsZKeA6YC00mJr1Vz+bJeuUwj9gKWBE5v9LxqOBm4AHi+2kZJu5Fan/0mIu6psv17kh6R9B7p/O7Nm1avVl9EXBARgyJiECzTCeGbmZmZmZmZ2ZziBJoVtgGWAG6WtISkJYCRpORW5WQC75CSRsWyU8X2k4GfkBJU2wLrAsfnbYsUhXKLssWBcfWCk9QLGAr8kjTJQYdJ+hrwOeC4GsWGAfcD+0pasmL/HYHL8vadgfVJ3UihdH5mZmZmZmZmNm9wAs0KRZLsauDtvLxEGlts55zsKmxMSooVy50Vde0MnBkRp0TE7RExCphR5ZirkD6DYxqI7wfA+8CFDZ1N+xYATiC1LHuzRrkTgS1IY7j9pmLbzsCDEXFQRPwtIh4kXS8zMzMzMzMzmwd5DDRDUm/ga8CVpFZjZZ8HTgM2K617JCLeK+3/NtCvtH2mbpk5+fbtKofemjSI/4N1QlwSOAI4MCKmp2HVOmwP0kQJlUmxmUTEUABJ+wO3S/pjRBSJwmrdTnefnaDMzMzMzMzMrPtyAs0AdiAN8v/b3JrqI5L+QZphcjfg7gbrGwEcnMdAGw8cTNssmcV4az8gdcm8KiLeqFPf9sAjwJ8aPH4t3wMOiYh3GykcEXdKGgZcIOkzEfE+6fzOlnQUKfm3LbB5J8RmZmZmZmZmZt2QE2gGKTn2bGXyDCC3+PoT8B3qtxQr/AA4Dzib1O3y98C1tLVuWwb4P+Ac4JgG6lsAOKKZmUBreBE4v8l9DgX+DRwLHJb3/xjwQ9KYZyNI16fmzJ+FddaBUaOajMDMzMzMzMzMWkadk5Mws0YNGjQoRjmDZmZmZmZmZtbtSBodEYMq13sSATMzMzMzMzMzsxqcQDMzMzMzMzMzM6vBCTQzMzMzMzMzM7ManEAzMzMzMzMzMzOrwQk0MzMzMzMzMzOzGpxAMzMzMzMzMzMzq8EJNDMzMzMzMzMzsxqcQDMzMzMzMzMzM6vBCTQzMzMzMzMzM7ManEAzMzMzMzMzMzOrwQk0MzMzMzMzMzOzGnq2OgCz+c3o0SC1OgozMzMzMzPriIhWR2Ct4BZo1nKSRkqKKsvIVsdmZmZmZmZmZuYEmnUXdwEblJa7WhuOmZmZmZmZmVniLpzWHQgYFxEPfLRCGg/0a11IZmZmZmZmZmaJW6BZd7AQ8EGtApLGSDpV0tGSXpf0nqTLJS2et/eQ9KqkoVX2HSnp2vz34Ha6i/68VH5tSXdImizp7XycZSvqXETSKZJekjRV0r8kbdsZF8PMzMzMzMzMuhe3QLPuYGFgagPldgOeA/YDlgNOAS4Cdo6IDyT9HthD0rERaVhHSR8DNgZ2qKhrM+D90vuXcvllgJHAv4HvAH2Ak4ARkgZFxLRc/hpgPeAY4L/ALsD1ucyjTZy7mZmZmZmZmXVzTqBZd7AUMLGBcr2A7SLiPQBJk4A/SFojIv4NXAIcAWxC2xhqg4E3gb9V1PVQUU+FQ/PrVyNiYj7Os8ADwDeBKyVtDmwHbBIRf8/lb5O0OnAUsHNlpZKGAEPSu5UbOFUzMzMzMzMz6y7chdO6g2VISa56RlQkva4ljZ+2LkBEPAvcTUqaIUnAHsAfImJGg7GsB9xWJM9yvQ8CY4Av5VVbAK8D/5DUs1iAO4BB1SqNiAsiYlBEDEqna2ZmZmZmZmZzC7dAs5aStBywKPB8A8VnSrJFxGRJ75G6cxYuBs6RdDDwRWAVUsu0Ri0HPFll/RuklnKQJjcYAEyvUq7mWG5mZmZmZmZmNvdxAs1a7Qv5tVrSqlL/8htJi5LGKHuttPpq4HekMck2BR7M3Tsb9VrlcbJlgdH57/HAK8A3mqjXzMzMzMzMzOZSTqBZq32NNP7Z4w2U3VJSn1I3zh2BAEYVBSLifUlXAgcDnwJ+3GQ8DwIHSlosIt4FkLQuMBC4N5e5gzRW2nsR8Z8m6zczMzMzMzOzuYwTaNYSkvoCewJ7A7cB66Yhyz6yFNBX0voR8UBe9z5wk6Rfk7pa/hq4NiKeqqj+YuCAXP6qJkM7DTgQuFXSybTNwvk48OdcZgRwK2lmzpNJref6AmsDi0TEkU0e08zMzMzMzMy6MSfQrFW+QOpqCWlGy+3aKXc/aaIASMmwd0kJsj7A9aRk10wiYpSkV4CRETGhmaAiYqykTYHfAFcC04CbgR9FxLRcJiTtBPwMOIQ0reZ44FHgzGaOZ2ZmZmZmZmbdnyKi1THYfEjSJsBdEaFGykgaA1wTET9poO5Pk1qFbRERd3ROxJ1n0KBBMWrUqPoFzczMzMzMzGyOkjQ6IgZVrncLNJtnSFoa+CRwHPAEcGdrIzIzMzMzMzOzecECrQ7A5lsTSQP2z26Zsq+RBvpfDhgcbl5pZmZmZmZmZp3AXTjN5jB34TQzMzMzMzPrntrrwukWaGZmZmZmZmZmZjU4gWZmZmZmZmZmZlaDE2hmZmZmZmZmZmY1OIFmZmZmZmZmZmZWgxNoZmZmZmZmZmZmNTiBZmZmZmZmZmZmVoMTaGZmZmZmZmZmZjU4gWZmZmZmZmZmZlZDz1YHYNYRkhYCekXEhFbH0qzRo0FqdRRmZmZmZmbzpohWR2DzIrdAs7mCpJ6SDpU0WtI7wFTgllbHZWZmZmZmZmbzPifQ5kOShkqK0vKqpD9L+nirY6tG0gLAjcBRwB+ArZmnPNIAACAASURBVIF1gZ1bGZeZmZmZmZmZzR/chXP+NYGUiAL4GHAccIekNSNiUuvCqmpfYGNgw4h4tNXBmJmZmZmZmdn8xQm0+deMiHgg//2ApP8B9wDbAle3Lqyq9gXOd/LMzMzMzMzMzFrBXTitMDq/DpS0gaTrJb0maZKkRyXtXi4saQdJj0t6Ny/3Sdq8tH1w7h66rqR7JL0v6RlJO1bUs52kEZLelDRR0gOStqqI7dPADEl35zJvSjpHUp+KulaV9Ndc5l1JN0harbR9TEXX1ZmWXGZgfr9Jab/9JU0rx5XHY3tI0gRJb1Qey8zMzMzMzMzmHW6BZoWB+fV1YBXgH8B5wBRgI+BSSR9GxJW53JvAKcBLwILAHsCNklaMiHGleocD5wAnkFqSXS1pnYj4V96+KnADcCrwIbAN8DdJG0fEP3KZ3sBPgJuB3YCVgJNIXU+3BpC0MHAHMB3YD5gBHAv8XdJnImI8sCOwcK7zaGA54KBaF0XSDsBZwF4RcVtp04p5/YtAX+AA4D5Jn6g2M6ikIcCQ9G7lWoc0MzMzMzMzs27GCbT5mKTi/n+MlOR6F7g9Il4rlRFwNylhtB9wJUBE3A/cn+tYFFgT+C4p+VZOoF0UEafmum4FngKOBL6d6zmrdKwFgLtyXfuQkniF54CvR8QHuex4YLikDXIse5EyU6tHxPO5zIPA88D+wIkR8UjpWGOB3qVurNWuz0bAVcDPIuKP5W0R8aNSuR7ACFJScQfgssq6IuIC4IJUfpAnVTYzMzMzMzObi7gL5/xraVJrrenA06Qk2q4R8ZqkJSX9TtKLpTJDgNXLFUgamLdNAE4Hrgcqxym7tvgjIj4ErgPWK9WxoqTfS3qF1GpsOrBV5bGAa4vkWfbnXP5L+f16wMNF8iwf72VSEu5LNG+NfD6jI+LXlRslrZ+7no7LcUwG+lSJ28zMzMzMzMzmcm6BNv+aAGwBBKnb5qsRUbSMGgasT5qZ8ylgInAgqXVV2avAukB/UoLt5pwkK3uzyvvl4KMWZ9cDiwG/ILUymwT8MtdZ+AB4o1xJRHyQk1dL5VXLVZbJ3iC1imvWGcAoYANJG5W6kyJpZeA24J+k1m2vAtOAm4BFOnAsMzMzMzMzM+vGnECbf82IiFGVKyUtAmwPHBwR55XWz9JaMSKmkZJMSHoUeEXSqIh4uFSsPzN36ewPFF1EVwM+D2wTEbeUjtWr4lBvMHNCreg2uTQwPq96jdT1s9KypTLN+DuwHSmZeKGktfP5Qhp3bVFgh4iYlOPpSVsyz8zMzMzMzMzmIe7CaZUWJn0uphYrJC0GfL3OfkXSq3KE/I9m3cxJuB1ILbfK+5SPtQpp0oKye4Adc9KssBMpAXxvfv8gsI6kVUt1rQBsWCrTjBMiYjpwCCl59/PStl6kCQ9mlNbtghPSZmZmZmZmZvMk/+C3mUTEBEkPAb+QNJGUKDqC1OWzb1FO0kmkAfqfJbXyOhJ4B7i/osp9JU0DniDNwrkaaSZNgP8ALwO/kXQ0qSvnscArFXWcAjwA/FXSuaQJDU4Gbs0TCEBqKXY4aQbPX5C6fR4DvAWcPxvXY6ykHwMXSRoeEU8CdwI9SDOTXkxq+faTfP5mZmZmZmZmNo9xAs2q+Q4p6XQZqfvlWaQui98vlZkAHEZKZk0kdeXcJyIqxyH7NmmCgeOBl0gTFTwCEBFTJe0EnA1cQ0qm/QrYBFirqCAiHpa0DXAiaVKCCcAVpIQZpbq2AE4DLgYEjAS+GREd6cL5kYi4TNLupCTaRhHxuKTBwFBSC7t/ATsDwxupb511YNQsnWfNzMzMzMzMrLtS27jxZp0nJ5guBRaLiPdaHE63MmjQoBjlDJqZmZmZmZlZtyNpdEQMqlzvMdDMzMzMzMzMzMxqcALNzMzMzMzMzMysBifQrEtExLCIkLtvmpmZmZmZmdnczgk0MzMzMzMzMzOzGpqehVNSP2BCREzP79cDdgMCGBYRj3VuiGZmZmZmZmZmZq3TcAJN0pLAjcD6wBRJhwDPA7fS1pJtf0nrR8TjnR6pmZmZmZmZmZlZCzTThfNwYAPgIeDfwGnAccBjwE7AL4FFgJ92coxmZmZmZmZmZmYt00wXzm8Aj5KSaD2Ah4EvAl+MiFHAXyWtC2zU6VGamZmZmZmZmZm1SDMt0FYEbo9kBnBbXl8e8+wxYPnOCs7MzMzMzMzMzKzVmkmgLQq8V3r/LkBETCutmwIs1AlxmZmZmZmZmZmZdQtNz8Jp1h1IWgyYFhFTWx1Ls0aPBqnVUZiZmVlniGh1BGZmZjYnNJtA+4akgfnvtQEkXVLavnYnxGQ2C0kfBw4DvgoMABYGDgDOb2VcZmZmZmZmZjbvazaBtjazJskGV7zvsv8PJ2ko8P2I6NdVx6hx7N7AEcAuwMrAROA/wGURcXEn1D8GuCYiftLEPgsBPwP+GhGPzm4M3ZWkzwAjgaeBHwEvkT5nT7UwLDMzMzMzMzObTzSTQFu1y6KYO/wZ+DxwPPAE0B/YGNgWmO0EGrAjMK7JfRYCjgHGkGZInVedDzwObFUx5p6ZmZmZmZmZWZdrOIEWES92ZSDdmaRPkLoO7hIRV5c2DZdmbzQrSb0i4v2IeGS2gpxHSfo0sAGwtpNnZmZmZmZmZtYKzczC2a1I6i3pLElPS5os6QVJZ0vqWyozUtLVVfb9taT/FckvSSdJelzSe5JelnS5pAGlXZbIr69X1hUx89CxklaRdKWkt3Jcj0n6Tt42UFJI2l3SZZLeAW7I28ZIOrVUzzBJoyR9Q9J/JE2RdG9OKBXeza+X5nqjNEZdtWvWSJ1IOlTSQ5ImSHpD0g2SVqsoc16+hlNzmcsk9SttHynpGklD8rm9L+kmSStU1FPv2n8amARsJemZHPOTknavcn675LqmSnpJ0q8k9czbNildo2rLsFxuaO5OW9S5sKS7JP1L0uJ53XKSLpH0fD6vZyQdn7vUmpmZmZmZmdk8pulZOCWtD+xL6s64BDABGA1cGhH3dW54NS0K9ACOAsYCK+W/rya1FgMYDpwqqXdETMrxizSO2Z9Kya/+wAnAq8AywKHAnZLWiogPSWNvTQLOkHQkcHdETKkMSFJ/4H5gMvAT0lhda+XYyk4F/gLsDHxQ4xxXAU4DjgbeB44FbpX0iXz8zYA7Sd1Kb8r7vFajvkbqBFgROAt4EehLGqz/vlxmQi7zIPA3YDywPHAccG4+p8IGwCeBHwOLACcDfwXWLZWpd+175+WEHOtDwDeBP0r6MCKuBJC0Fel+Xwb8FPhsjmnpHP/DOZ7C/RXXbWzlhZK0APAHUvflDUvn3i+f94+Bt4HVgaE5/v0r68l1DQGGpHcrVytiZmZmZmZmZt1UUwk0SccDRwKV3RbXBvaWdHJE/KyzgqslIsYCB5Zi6wm8ANwraeWI+B9wDXAm8DXgqlx0fVIG46pSXXuX6ulBSq68DHyJlCybKGk/4ELgVmC6pAdIyZWLSom4HwGLA+tERJHIuqNK+A9ExMENnGY/YIciMSlpNPBf0sQN55GSSQD/jYgHGqivkTqJiB8VhfP1GAG8CexASlAREZfmBFMPYDlSsvCTFcfqD2yQ7wWSXiTdn60j4pZcT81rT9tn7fiIOD7/faukFUlJqyvzul8CIyNiz/z+ltzA8ERJx0fEy8BH1yhvq3fdzgA2BzaKiFeLlRHxOClBWtT1D1KC9RJJP6jW1TQiLgAuSOUHecJ7MzMzMzMzs7lIw104Je1MmvHxf6QWaB8DeuXXffP6wyXt0gVxthfT9yQ9Iuk9YDpwb960OnyUZLsT2LW0266kxMmoUj3bSLpP0gRgBimB81E9ua4rSa239iYl31YnJUSuKNW9GXBLKXnWnpvqbC+8WW7Vl8ehGw2sV2snST0k9Swt5YRn3TolrS9phKRxpOsxGehD6XpkvwCmkVqqbQScVLH94SJ5lo/1D1Iirnysutc+q+yKOxxYXdIyOfH2hXbKLMDMLc8aIukI4AfA4RHxn4ptknSIpKckvU/67F0OLIybl5mZmZmZmZnNc5oZA+0HwBvAuhFxSUSMiYip+fUSUre8sUAjLatmm6QdSa2h7id1G1yfNJMlpO6ChauAbST1zS2mdiYlVop61gWuJyVuvkdKtqxfpR4iYlxEXBoRe5C6ZV4KfFvS53KRpanfhRLSdWzEm+2sW67OfneQkjrF8pVG65S0MnAbqeXX/qTE2Lq5zCIV+11Aulb7AyOBfzUTf4PXfkZ+rbxmxfulSK3qFqxTphnLk1q0/RP4oaQFK7YfQuqGey2pVd56tH3uK6+RmZmZmZmZmc3lmunC+Tngsoh4q9rGiHhLacD+PTolsvp2Bh6MiIOKFZK+UqXctaSxuXYgtZRanlICjZR0GwvsWnTFlLRKvYNHxHRJpwN7AZ8iJY/GUT+5BdBoF77+7ax7ss5++wOLld4/3USdW5PGl9uhNG5cT6okoXK3xleBB/MEAleSxh6rd6wiydjItX+jtN+40vpl8+v4vEyvcrxymWYsSLqvfwOeInVb/mVp+87ANRFxVLFCFRMxmJmZmZmZmdm8o5kWaD1JXflqmUwHJibooF7A1Ip1s8zMGBFvk1pU7ZqXf0fEYxX1TK+YTXOmeiQtJqlXlRg+kV+LJM8dwFclLVulbEf0l7RhKY6VSV0V/5lXFWNtVbaUezoiRpWWd0ub69XZC/iQtpZfkCZdqHdfezFr98Uv5PqLY21ESnKVj1Xz2ueyU5l5coIipmciYmxEfEDqhlqtzIekVorNeDEihkXEG6Sxzn4maY3S9oY+e2ZmZmZmZmY2b2gm2fVfYHtJR+bZEWeSu0dum8t1pSLZMgI4W9JRpBkhtyUN+F7NcOAS0oyhZ1VsGwEcIukM4AZgQ+C7FWU+CVwv6RLgPlKicG3SrJ+P0jb22umkFnj3SPoVaWD9NYDeEXFK86fKW6TZJn9O24yZbwLDACJimqQXgF0kPQFMAR6rNoh9o3WSxozrAVwq6WJgTVIS6Z2iAkkDSLNi3kRq3bUeafbMv1Ycayxwk6RjaJuF8+FiAgEauPYRMUHSmcDPJc0ARgE7ke73bqWix5AmF7iU1G33M6RZOC/MEwh0SJ4s4bvAhZK+nJN9I4D/k/Qg6fO+O7BaR49hZmZmZmZmZt1bMwm0K0hJk+sk/Tgini02SPo48Gvg06SkUlfpRVurq/NJExj8kJScGQF8h9JMiyXXkVpU9aM0+yZARNws6XDSGG/7kVorbQ88Uyr2X+Ai4KukmT97kSZNuAQ4OSJm5LrG5lZWp5BmcFwYeBY4sYPn+yLpmp9EmsBgFPCdiJhSKnMAaTyu2/PxVgXGdLTOiHhc0mDSDJc7krqmzjRuHCnxNoA0a+dipG6c5+Z9yu7LcZ0BLEMaJ21IsbHBaw9wBClpeRCpBduzwHcjojyT6m2Svg38nJTQehP4DSmxNruGAI+T7v05pO6cywDFrKB/Af6PlASsa511YNSo+uXMzMzMzMzMrHvQzL3nahSUFiJ1hdyY1C3uVdJYVgOAFUjdQe8FtqjTAqrjwUrXACtERNOzKs5tJA0D1oqIQd25zhrHGgm8FRHf6upjzW0GDRoUo5xBMzMzMzMzM+t2JI2uljdpeAy0nBTbktTC7AVgRdLsjCvl90cBm3dF8kzSmpK+T2qdVNlN0MzMzMzMzMzMrMs0NeB/REwndUc8UVIfYHFgQkS81xXBlZwFfBz4LXBaFx/LzMzMzMzMzMzsIx2eMTMnzbo6cVYca9M5cZzuJCIGzw111jjWJnPqWGZmZmZmZmZmXanhLpyS1pH0C0nLtrN9QN6+dueFZ2ZmZmZmZmZm1loNJ9CAQ4F9SbMbVvMGsA/w49kNyszMzMzMzMzMrLtoJoG2AXBXtDNtZ15/J7BRZwRmZmZmZmZmZmbWHTSTQBsAvFynzKvAch0Px8zMzMzMzMzMrHtpJoE2GVimTpllgKkdD8fMzMzMzMzMzKx7aSaB9iiwg6Q+1TZK6gvskMuZmZmZmZmZmZnNE5pJoF1AamE2QtJnyxskfQ64DeiXy5mZmZmZmZmZmc0TejZaMCKGS9oG2AN4RNIbwCvACsCygIDLIuLKLonUbB4xejRIrY7CzMzMqqk+XZaZmZnN75ppgUZEDAYOAJ4iTSqwTn59EhiSt1sLSRoqKfLyoaS3JT0k6VeSBnSwzsMkbdKJMfaTdJak5yVNkfSqpFslfaOJOjbJ57hWZ8VlZmZmZmZmZlZNwy3QChFxAXCBpEWBJYB3ImJyp0dms2MCsHX+e3HgC8CBwBBJW0fE6CbrOww4Cxg5u4FJWhC4C1gU+BXwX2BFYCtgc+CvDVb1MLBB3t/MzMzMzMzMrMs0nUAr5KSZE2fd04yIeKD0/lZJ5wJ3A1dJ+lREfNCi2DYB1gLWi4iHSuv/KDXesTEiJgIP1C1oZmZmZmZmZjabmurCCSCpj6TvSTpN0sX59Xvtzc5p3UNEvENqSbYasGWxXtJJkh6X9J6klyVdXu7qKWkMsDRwTKlr6CZ526G5e+gESW9IukHSanVCWSK/vl4lxplGHZH02VznOzm+f0raMm+bpQunpAUkHSHpOUlTJT0jac+KOkdKukbSd3K5iZL+JmnFinK9JJ0i6cVc1wuSTqwos6+kJ/P2FyUdVufczczMzMzMzGwu1FQLNEk7A+eRkiDl1kIBnCFp/4i4phPjs841EpgBrA/cktf1B04AXiXNsnoocKektSLiQ2BHUpfLa4CL8j5P5dcVSV07XwT6ksbHu0/SJyJiQjsxPAp8CFwi6VjggYiYUVlI0qeAfwBP53rHAYOAlWqc35nAnsAvSV08t8zHGRcRN5bKfRFYPp9rL+C3pNljt83HFnAdqYvoccBo0mQZXy7F99N83U4hXdd1gOMkTY6Is2rEaGZmZmZmZmZzmYYTaLnlz5Wk5MdlpKTB66RJBDYFvgNcKemdiLi980O12RURUyS9RZo1tVi3d/G3pB7A/cDLwJeAuyPiEUkzgJcruoUSET+q2HcE8CawA+kzUi2GZ3Py6STgHmCKpL8DF0fE1aWix5DGcvtyRLyf141o79xyy7cDgb0i4vd59e2Slst1lRNofYHtIuLtvO8A4HRJvfKxtiIl33aIiOtL+12Wy/fNdR4fEccWseVxAX8u6dwWdpE1MzMzMzMzs07WTBfOXwBTgfUjYq+I+H1E3JpfBwMbAtNzOeu+ZhpnTNI2ku6TNIHUOu3lvGn1uhVJ60saIWlc3ncy0KfevhFxGrAqcDBwA6lF2J8qukhuBgwvJc/q2ZyU3L1WUs9iAe4A1s4JvsJDRfIsK1rUrVA69viK5FnZBkBv4OqKY91JSk6uWLmDpCGSRkkaBWMbPCUzMzMzMzMz6w6aSaB9npTQeLjaxogYBfyJNOOjdUOSFiGNZ/ZGfr8ucD0pafY9UmJo/Vx8kTp1rQzcRkrI7Q9sBKxLaoFWc1+AiHglIs6JiF1ICadbgJ9KWjoXWRp4rYnT6wf0ILVam15ahpFaWi5XKvtOxb7T8msRd71j98uvT1Yc6668fpZuphFxQUQMiohBqaesmZmZmZmZmc0tmhkDbSr1Exqv5nLWPW1Kuuf35/c7kppD7VoM4C9plQbr2hpYlNTNcVLetyewVLNBRcQkSefkOlcjjXc2jpmTXvWMJ7WC24jUEq3Sm03UVe/Y4/Pr9uRkZIWnmziWmZmZmZmZmXVzzSTQ7iElJ2rZCLi74+FYV5G0BHAy8BxQjFHXC5heMfvl7lV2n8asrcp6kRJV5QkAdqHOZ0rSUsCEKmOEfSK/FgmpO4BdJB0VEVNq1ZndSWqBtnhEtDtWWoPuAA6TtH3F5AOF+4H3geUj4qbZPJaZmZmZmZmZdXPNJNAOB+6XdBJwXNHqCEBSb9Kg6muRxkKz1uopqeiKuRhphsgDSS3Gti4lr0YAh0g6gzQW2YbAd6vU9x9gO0m3AO+RWlgVCatLJV0MrAn8hFm7R1baDDhR0qXAQ6Qk3IbAEcCNETEmlzs2b79b0m9IrcI+D4yLiEsqK42IpyWdB1wl6RRgFCnptyawekTsWyeushHArcAVkooZPZcDNo6I/SPiHUlDgd/mFnt3k7pDrw5sGhE7NnEsMzMzMzMzM+vmmk2gPQb8FBgi6WFSa6FlSeOeLU5KJBwuzTROfUTEPp0TrjVocVIrqQAmklqd/RE4MyJeLwpFxM2SDgd+AOyX99keeKaivp8CZwM3kZJwm0bESEmDgaGkrqD/AnYGhteJ7UHgOlJrtcNISbgxwPHAb0uxPS3pS6TZOi/Kq58Cflaj7oNz7PsBv8zn/hRwcZ2YZhIRIWlH4DjgENKgZa8CV5TKnCLpVeBHwKHAlHzseudvZmZmZmZmZnMZzdx7r0ZBqdq4Uo2IiOhRv5jZ/GHQoEExatSoVodhZmZmZmZmZhUkjU4TAM6smRZoq3ZiPGZmZmZmZmZmZnOFhhNoEfFiVwZiZmZmZmZmZmbWHS3QaEFJX+jKQMzMzMzMzMzMzLqjhhNowChJD0raW9KiXRaRmZmZmZmZmZlZN9JMAu0m0mybFwKvSjpT0me6JiwzMzMzMzMzM7PuoeEEWkR8jTSRwHHAROBg4FFJ/5C0h6SFuyhGMzMzMzMzMzOzlmmmBRoR8XJEDAUGAjsANwPrAZeSWqWdLmmNzg7SzMzMzMzMzMysVZpKoBUi4sOIuKHUKu2XwDTg/4AnJI2U9K1OjNPMzMzMzMzMzKwlOpRAq/Bp4LPA0oCAccCXgeGSRksa2AnHMDMzMzMzMzMza4kOJdAk9Zd0hKT/An8DvgGMBHYCBgCrAecDawPndE6oZmZmZmZmZmZmc17PZgpL2hzYnzT+2YLA28AZwLkR8Vyp6AvAQXligV06KVYzMzMzMzMzM7M5ruEEmqRngY+RummOIrUsuyoiptTY7Vmg92xFaFZFTs4uFBHvtjqWZo0eDVKrozAzM+s6Ea2OwMzMzKxzNdOFcwVgGLBuRKwXEcPqJM8ALgc27WhwZgVJvSUdK+kJSe8CU4ALWh2XmZmZmZmZmc37munCuXxEvNNM5RHxEvBScyHNOyQNBb4fEf1aHcvcTFJv4F6gH2nG138BHwIvtjIuMzMzMzMzM5s/NJxAazR5JmnViHih4yGZzeIoYHlgUE7KmpmZmZmZmZnNMQ134ZR0QANl9gYena2IzEokCdgHOMHJMzMzMzMzMzNrhWbGQDtH0kHVNkhaWtJfgIuAcZ0S2Twmj+F1lqSnJU2W9IKksyX1LZUZKenqKvv+WtL/cjIJSSdJelzSe5JelnS5pAENxDBYUkhaV9I9kt6X9IykHSvKbSdphKQ3JU2U9ICkrSrKDJH0n3wu70i6XdIXStuHSnpL0kaS/p+9Ow+3qqr/OP7+ADkP5Zg/TXFIyyErriZqSTkPSaDibDhrWuFQzorzrOWQ4qyVQs5DKpKKiop5UXPK0hSJREBQcGSQ7++PtQ5sNucOBy7cy+Xzep7z3LP3Wnut79772KPf1vCCpC8kvSRp81I7+0kaImm8pA8lPS6prlBlWWAFYClJz0v6NN/z2ZI6ldr6rqRHc0wf5ueyYqE8GvkMz3W65ePOhevOlTRB0oaFc7P1DszMzMzMzMxs/lNLAm0IcLmkXxVPStoOeAX4GXAzsGGVaw0WAzqSpiNuD5wC/AQoJswGADvkNb+A6SOwegF/iZi+p9UKwDnAjkAf0u6oj0lq7vscANwL9CS9u9uLySFgdeB+YF9gF+AZ4CFJmxXqvAuclu9lL2Ay8GAphsWAPwFXA7sBH+V2iommzsAtuXwv0pp5T0laI5dXnsUZwOs5nsuAY4ErKo1IWh4YnPvcC/glsAUwSNJCuVrXwudF4MHC8UxJxEK7RwJHAz+LiH8Uiub0HZiZmZmZmZnZfKKWTQS2Ax4ALs0jf/4AXAwcBowHdo2Iu1o+xPYhIsYCh1eO8zN8BxgiadWIGAHcAVwO/BTon6tuAqxaOCYiDii00xF4FhgJbA482YxwrouIi/L1A0mJqROAPXL7xcRUB+BxYD3SVMqnc52BObnXEVgK6EZKpn2V9HsAWBQ4KSJuzW09DowgJZyOz+2cUeprELAxsA8paaZcPDgifp6/P5wH450r6ayIGAkck8u2jYiJub03gaGkpNttETG00NdEYGzxXJmkXYFLgX0i4vFiWa3vQNIhwCHpaNWGujQzMzMzMzOzNqjZo2Ui4jNgB+BR4ELgP6SE0CPABk6eNU3SvpJelPQJMIU0qg9gbZieZHsM2L1w2e7AfyKivtDO9pKekTQBmEpK3ExvR1IHSZ0Kn/J7vrvyJSKmkUajbVxofxVJN0v6X25/CrBNpf2CLXLZOOA3wJURMb5Up9jXJ8xIkFX6+rakuyWNBr7M7a1Tpa/y1NYBpN9v13y8MfBIJXmW+3sOGE5KatVqC9LouQERMaBc2NQ7KIuIayKiLiLqYPnZCMfMzMzMzMzMWktN080i4gvS6KiBwEqkUUHbR8T7cyO49iSvM3YLaaTSbqSRZZVpg4sUqvYHtpe0VE587UZKFlXa2Qi4j5Sw2ZeUQNqk1M6ppERU5XNqKZwxVY5Xyu13yO1vmq/7MbAR8FApToBhuWwX4GFScrXok4j4vJG+liQlYL9Bmib5w9zePwp9Tc1/R5faqRwvk/+uVKVOpd4yVc435RrS/fWUtGaxoJnvwMzMzMzMzMzaiVqmcAIQEZMkdSdNN9xJ0pkRcUrLh9bu7AY8FxHTN2KQtEWVencDVwHdSeuM/R+FBBop6TYW2L2yJpqk1UptXEOablvxXql8BWbe7GEFYFT+vhbwPWD7iHi4EOui5UAj4mOgHqiX9D7wuKTVCgnVJSQtWkqiFfvqCqwCbB0RbxT6WrpQ/wPSyLQVSt1XNgeojHgbVaVOpd6wKuebcitpyuoTQD9gq0JZc96BmZmZmZmZmbUTbq/36QAAIABJREFUzU6gSbqhdGoiMA04UdL3mDGqKSLiwBaKrz1ZFJhUOrd3uVJEfCjpEdLUzXeBf0bEy6V2phQ2FJilnYh4j1mTZkU9gH/C9BFn3YG/F9qnGGtODm0GFOMoWxRYCPg6UByR2IOUjELSEsDWpARfQ31tStpYYFi+ly8k1ZMSkFcV2u1F+v09m4+fAw6XtGRO7FVGinVmxlTZWpweEdMkHQy8JOmAiKj8M9DkOzAzMzMzMzOz9qOWEWi9GynbofA9SCN3LKkkWQYBV0o6iZTs2QHYsoFrBgA3ABMo7DRZaKePpN+RdsrclLTgfi0OkjQZeBU4iDTqbM9c9gZpauLFkk4BlgROB/5XbEBSP9KGAiNIu3aeRkr4vV6o9jlwdk6cvUfaOXMh4Pe5fCjwCXCtpAtIo9H6lvsCzgbulXQjaYrrBsCZwLV5AwGAS0hr8g2UdD6wBHAeaZfRO2t7PDNExBuSzgEukvTXiBhNy7wDMzMzMzMzM5tP1JJAW32uRdF+LQpMzt/7AWsAvyatkzUI2IuURCq7l7T213IUdt8EiIgHJR0H/BI4mDQCayfg3zXEtQdpd8mzgP+SpiK+mNufJKkncCVpmu5IUgKrG7B+oY1J+foVSdMonwROjojJhTqfAfuRdhb9Nik5t0NEjMp9jZa0G3BRvuc3Sbu6/rZ0z/dL2hM4hTTSa0y+pm+hzlhJPybtDHsb6bk/CBxViml2nEsa8XY50GtO30GXLlBf33Q9MzMzMzMzM2sbNPMsNGtJku4AVo6Irk1Wngck9QZuBJbMO2LOzb76AkdGxHJzs5/5UV1dXdQ7g2ZmZmZmZmbW5kgaFhF15fM17cJpzSNpPUlHkkYl3dPa8ZiZmZmZmZmZ2eyreRdOa5YrgDVJa31d0sqxmJmZmZmZmZnZHPAUTrN5zFM4zczMzMzMzNomT+E0MzMzMzMzMzObDU6gmZmZmZmZmZmZNcIJNDMzMzMzMzMzs0Y4gWZmZmZmZmZmZtYIJ9DMzMzMzMzMzMwa0amWypIE7ApsC6wMLFylWkTEli0Qm5mZmZmZmZmZWatrdgJN0sLAg0A3QEDkvxVROG9mZmZmZmZmZtYu1DIC7Tjgx8CZwO+BD4C+wDWkpNp5wDPAvi0aoVmJpA7A1yJiXGvHMjuGDQOp6XpmZmbzq/D/nWpmZmbtTC1roO0GvBARp0XE+MrJiHg/IvoDPwF2Avq0cIxmSOom6R5Jo4DJwAeS1mntuMzMzMzMzMys/aslgbYm8HThOICvTD+IeBv4K9C7RSKbxyT1lRSFz3uS7pS0Zg1tHCLpZ1XOD5d0UctGvOCQtB/wKPARaYTjJsCGwJutGZeZmZmZmZmZLRhqmcI5BfiicPwxsHypzrvAznMaVCuaAGyXv69Bmq76qKT1IuLTZlx/CPAqcM9cim+BI2l54DLggog4obXjMTMzMzMzM7MFTy0JtJGknTcr/g10LdX5HjCe+dfUiBiavw+VNAJ4CtgBuL31wlqg7QZMAk5r7UDMzMzMzMzMbMFUyxTOp4FNC8f3ABtIuk7SjpIuBLYCBrdgfK1tWP67rqRpklYvFkpaPZ/vLmkw0AX4eWEaaO9S/aMkjZT0oaT+kr5apb17JE2U9LGk+yWtVaoTkn4t6RxJYyWNkXRl3iW1UZWppJJOkfS+pE8k/VnS0oU6i0u6QtK/JH0m6Z3c/lKFOktIGpz7npTr9M2L+xfjPFrS7yWNl/SRpMslLVSos5KkGyS9LelzSf+WdFaxDrAuKVl7eX52n+W+60r31jHHMCLH9JqkvQrl5Sm65U/vXG+wpJsK13XO03mL57pKuk/SKEmfSnpJ0t5NPX8zMzMzMzMzmz/VMgLtVuAbkjpHxHDgd0B34ABgf0DAW8DxLR1kK+qc/w4H3gN+Ttp5tKI3MIa09tubwJ3A26SpnwD/KdTtBbxMmua5CnAJcA7wC4CcAHuUNFX2YGAqcDrwhKQNihs3AMcAjwH7AN8BziVNn72gGfe0J+k9HQyslK+5jjTSC2AxoCNwEjAW+Eb+fjuwba4zDbiLtPPqZzmG83L9K0txDgX2BtYDziZNA/5NLl+ONGLxaOBDYG3S810eODTXWRzYHPgmcAJp99ffAI9L+l5EvJXrnQH8Nj+z54FdgD9Lioi4Ld/jw7nu93OcPYFR+VzxXQEgadl8zUvAQYWi1UgJ5avz/WwG3ChpWu7LzMzMzMzMzNoRxRzsMy6pEymJthYpyXR/RHzWMqHNW5L6AkcCX8+n1gD6kUaVrQMcQUoErRERIUnAO8AdEXFsbqMeeDUiepfaHg58CawTEVPzud8Be0TE1/PxYcAVwNp5QwYkrUJKyJ0WEefmcwE8FRE/KrR/D/D1iNikiXscDiwFrBoRn+RzewN/BNaLiH9WuaYT8ANgCLBaRIwolHUkJWHXBR4Ebo+IXxXi/BewbkRMy+dOIiXjViklBIt99QJuAJaKiMl55NfPgW4R8USutzjp93ZXRBwqaRngv6R10k4vtPcgsGZErFPqpxvwOLB6TgYXywbntn9BSlJ2AH7c0Bp4+XfQkZSQ+2ZE/KSBeoeQkqfAql1SvtPMzKx9moN/vTQzMzNrVZKGRURd+XwtUzhnERFTI+LOiDg/IgbMr8mzgmVJI8CmkJI/awC7R8QoUlJnNaBbrvvjfHxjM9t+vJI8y14HVpBU2cl0Y+CFSvIMICJGkkY6bV5q65HS8eukUW1ASkQVP6W6gyrJs+xu0ujBjQrX7yvpRUmfkJ7FkFy0dqmtR0kjsF4g7cp6Tan83kryLLsLWBRYP/cjSX0kvS7p89zXn4GFgVUL142pJM8AcjLrAWY8l/VJI+fK69QNANZW2oigFh3ztT8A9i4nzyR9TdJlkt5lxu/lEGZ9PtNFxDURUZf+Iaw1HDMzMzMzMzNrTXOUQKtG0g9aus15aAIpkVRHSkh1joiHAHJiazBpuir5798j4rVmtv1R6XgyKXFVWbtsJWB0letGA8s0o61FCsdTSp+iMcWDnPT8JPePpB7ALcCzpGmdmwA9cvViH5CmWf6QNDXzUdIosAb7KhyvlP/2AS4iJfG6k5KIR5T6mlqlHZj5uaxUOFeuA7M+v6b0Ik3zHM6M6aZFNwG7AxcC25B+Mzcw6/MxMzMzMzMzs3ag2WugSTo3Ik5opLwDaf2q44GFGqrXxk2NiPpGyq8DrpV0Amn9rGNasO9RpHXCylak9p1NN2qkbIXigaTFgCWYsRbYbsBzEfGLQp0tqjUUEf8ijdQbIukR0tpvv2qor8Jxsa87IuKkQl/rlq4ZXaUdmPm5VNpbARhXqgO1P78vgO3z9QMl/bkwfXQRYCfgiIi4uhB3iyejzczMzMzMzKxtqOU/+o+TVHWReknfJI1YOpk0na+9uos02qs/6dn1L5WXR4LV4jmgiwo7fUpambTz6ZAGr6oiIuqLn1Lx1pKWKBz3IE2/rNRbFJhUuqY5O0wuyszTLgG6lxJLPYHPgVdr6Osp0lTX4ppviwE7MuO5vErazGC30rW9gH9HxNhmxF90d0S8HBGDSOvDXZMTZ5BGDHYoxi1pSWDnGvswMzMzMzMzs/lELbtw3g4cI6ljREwfeZUXv7+QlFg4HTirZUNsOyLiC0l/Jk0zvC0iylMp3wC2lbQtaSTUOxExrtxOA24CjgMeknQqadOB00i7TvZrifizz4G/SrqQNPXxQlLC6PVcPgi4Mi/4/xywA7BlsQFJO5ASe8+SpojuSlqP7FBmtiRwu6RrSaPrTgGuLGwgMAj4laTnSLtg7k3akKLoEeDvwABJx5Oe67Gk5NuFABExPm/KcLKkqaRkYM8c+541P6GZHQ38EzgVODEiJkh6HjhV0kTSjqTHk6b/LjWHfZmZmZmZmZlZG1RLAm1P0npUffLC9OcA15Omuv0H2Cci/t7yIbY595ASaDdUKTuLNArrL6Rkyv6kxFiTImKSpK2AS0jPVaQ113aptmPlHOgPfJz7WAK4Dzi8UN6PtHnCr0mj6QYBewFDC3U+ICXVfkUajfU2cGRElDcRuDi3dVuudz1wYqH8DNKK+pWk6125zfsrFSJimqSdSM/l96RE7VDSzphvFdo6lfT7PJw09fIt0m+yPEqwJhExTlIf4GZJ/SPiZdLz6EdaK24caffUxUi7uDapSxeob2yisJmZmZmZmZm1KYoa9hmXJNKuk/uR1olaGLgWOLod7MDZLHkaay9gjdIOk22epOGkNceOnQd9BfDLiLhibvc1v6mrq4t6Z9DMzMzMzMzM2hxJwyKirny+lhFoRERI2p80be9AYHBEHNZCMbZpktYB1iWNcDp9fkuemZmZmZmZmZnZ7Kl558BIDgauAraQdFMemdbe9QNuBR4ELmvlWMzMzMzMzMzMbB5p9gg0SY9VOT0N2Bf4rqTKOl0REVtWqTtfi4hurR3DnIqIzvOwrwUhqWpmZmZmZmZmC4BapnB2a6TsO4XvzV9UzczMzMzMzMzMrI1rdgItImqe7mlmZmZmZmZmZja/c1LMzMzMzMzMzMysEU6gmZmZmZmZmZmZNaKWTQR+1Ny6EfHk7IVjZmZmZmZmZmbWttSyicBgmr9BQMfaQzEzMzMzMzMzM2t7akmgVTwPPNTSgZiZmZmZmZmZmbVFtSTQ9gAuBjYC3gP6RMSIuRKVmZmZmZmZmZlZG6GI5s7KBEmLA6cDvwImA2cBF0XE1LkT3oJNUnNezo8jYvDcjsVajlQXUN/aYZiZzVdq+NcVMzMzM7PZJmlYRNTNcr6WBFqhsfWBK4EfAm8AR0bEY3Mcpc1E0iaFw0WBx0hJy78Wzr8eERPnaWA2R5xAMzOrnRNoZmZmZjYvNJRAm5010IiIV4EtJO0HXAgMkvQX4OiIGDVnoVpFRAytfJe0RP76n+J5MzMzMzMzMzObuzrMycURcQuwNvAHYDfgDUlHt0RgVhtJq0rqL2m8pM8kDZS0TqnOopIukPSupEmS3pF0bi4bLCka+XTO9UJS70Kby0uaWJxuKqlbrreNpAckfSpphKTDqsTdS9IrOZ7/SjpbUqdCee9SHGMlDZC0YqFOV0n3SRqV+3pJ0t6lfirtLFE6f4ekwYXjvpKGl+qcn6/tWzrfXVK9pC8kvZ+f7VcafktmZmZmZmZmNj9q9gg0STc0UeVl4LvABcAlcxKU1UbSMsAQYBxwGPAZcDzwN0lrR8TnkgTcC3QFzgSGASuTpuEC/AJYKn8/CNgR6FHopqGRhacAizVQdj3wR+Dy3NZVkkZGxAM57m2AAcAtwG+A7+TYls33UfQT4HNgHeBS4PekjS0AVgOeBq4GvgA2A26UNC0ibmsgtmaRtDLwS+DL0vlewG1AP+BEYE3gXFJS+tg56dPMzMzMzMzM2pZapnD2bmY9zUYcNmeOAhYHvhsR4wEkPQ0MBw4grVe3DbA10D0i7itcewtARLxeOSFpO2BSU1NFJa0OHArcBBxYpcpDEXFi/j5Q0prAycAD+dwZwOCI+Hk+fjjl+ThX0lkRMbLQ1vMR8QkwVNKmwOaVgojoX4hJwJPAKsDBpCTXnOgLPAOsVerjQuCWiPhF4fwk4EpJ50bEuDns18zMzMzMzMzaiFqmcK7ezM8aLRyjNW0rYBAwUVKnPAXyY9Ios8rCdz8BxpeSZ3PqTOAR0ui3au4uHd8FdJHUUVJH4PvA7aU6A0i/y66l8x3zva1Hut+nKgWSvibpMknvAlPy5xDS9OKySjuV59RgwlfSt0iJ4+NLRWsDqwJ/KbX1GLAIsH6Vtg7J0z3rYWxDXZqZmZmZmZlZG9TsEWgR8e7cDMTmyHLAJsDuVcoezX+XpeFpmDWTtGHu73vMSNKVjaly3IkUL8BXgNGlOpXjZUrnPyp8f5E0kq3iJtL9nwm8DkwEDge6V4npoyrnnqhyDuBs4O6IqM8j4yoq8T/YwHXfKJ+IiGuAa6CyC6eZmZmZmZmZzS9qWQNtP+CliHh5LsZjs2c8cB8pgVT2cf47DlipBfs8F/hzRLwqqaEE2gpVjqcCH+TjKVXqVDYHGF86/yPSGmjLktYce1jSxsBCwE7AERFxdaWypIZGV1baqTgf6FiuJOkHwE+B9aq0UYntEFIyr+ydBvo2MzMzMzMzs/lQLWug3URaD8oJtLbnUaAX8FpEfN5Ind9K2qmyiP8c2II0JbTaFMmiHsBDpeNhEfElgKRhpN1bryrU6QVMA54ttfViXgMNSQuREobfII0o6wBMqlSUtCSwM1BtpNf0dnLdD5kxoqzoPOD6iHizStm/gP8BnSPi2irlZmZmZmZmZtaO1JJAs7brEmAf4DFJl5OSOyuSEl1D8k6Ug4CBwK2SzgBeII1I+1FEHFpjf/sBv4uIEU3U217S2aQpkj3JmxgUyk8jbS5wI9Af2IA0iu7a0gYCABtJqoxAOw74EHgvIqZIeh44VdJEUvLteGACM3YVrdU3gOWBPasVRsQ0SccAf5S0FClJOJm0/t/PgF0j4rPZ7NvMzMzMzMzM2hgn0NqBiPhA0iakNbsuBb5KWu9sCHnEYESEpB6kBFUfUoLoPeDW2ejyE+CcZtQ7KPd1FGna4xHFTQwi4hFJe5DWM9ubtEbaxaTEWtlj+e8E0rTJ7SNiSj63F9CPtKPoOOAKYDHgyNpua7oOwKUR8X5DFSJiQE7YnUja6fRL4G3SDqOTZ7NfMzMzMzMzM2uDFNG89cwlTQNOi4hq62yZTSepG/A4sEFEvNrK4bQ5dXV1UV9f39phmJmZmZmZmVmJpGERMcta7w0ttN6QvpK+bOIztYViNjMzMzMzMzMza3W1TuEcAQyfC3GYmZmZmZmZmZm1SbUm0G6MiDPmSiTWbkTEYECtHYeZmZmZmZmZWUuodQqnmZmZmZmZmZnZAsUJNDMzMzMzMzMzs0Y4gWZmZmZmZmZmZtaIWtZAWx34aG4FYmZmZmZmZmZm1hY1O4EWEe/OzUDMzMzMzMzMzMzaolp34UTSwsBGwMrAwtXqRMQtcxiXmZmZmZmZmZlZm1BTAk3SAcAFwNcaqgIE4ASamZmZmZmZmZm1C83eREDSdsB1wCjgWFKy7F7gJGBQPr4dOKDlwzQzMzMzMzMzM2sdtezCeQwwDtg0Ii7N516KiPMiYjvgYKAn8J8WjtGaoOSrkjq2dizziqSFJC3d2nGYmZmZmZmZWftXyxTO7wP3RsTHhXPTE3ARcb2kfUkj0rZvofisAZK+RxoJuAWwIuldbgcMbM245hZJnYBfA3sBawJLA0OBrq0Z1+wYNgyk1o7CzKxlRbR2BGZmZmZmc08tI9AWJ03frPgCWKpUpx74wZwG1R5J6ispCp/PJL0i6ZDZaGsr4GlSEulgUhLp+8BjLRt12yCpA/AAKTn7R1KicCNgt9aMy8zMzMzMzMwWDLWMQHsfWL5wPApYp1RnaWCBmUY4GyaQkj+QEpI/BfpJ+iQibm1OA3kX1GuBu4F9IhaI/8//IOBHpOnDL7V2MGZmZmZmZma2YKllBNprzJwwewrYUtIPASStD/TK9ay6qRExNH8ejYg+wPPAz2poY0tgZaDPApI8g5RA6+fkmZmZmZmZmZm1hloSaA8Bm0n6v3x8AfAlMFjSWOAfwJLAWS0bYrv3MfCVyoGkZSRdI2m0pC8kPSOpOC12XWA4cIykdyR9Lqle0rZNdSSpW54+uo2kByR9KmmEpMNK9bpKuk/SqFznJUl7l+p0z1NQP86fZyRtWSjvnfvaSNJTOc5/S+pRamdHSYMkjZE0UdJQSduUQl8XmCrpyVxnjKQ/SFqi1Nbqku7JdT6WdL+ktQrlw0vTaGf65Dqd83G3wnWHSppcjEvSMZKelzQhv6uZ+jIzMzMzMzOz9qOWBFo/0sinDwAi4nXSaKiH8rlHgO0j4sGWDrI9kdQpf5aStA9pE4C7c9nCwN+ArYDfkEamjQX+JunruYnFgW8CRwCXkHY+HQE8IGnzZoZxPfByvvZB4CpJOxXKVyOtsXYgaZrpncCNkvYs1BlDSqL+lBm7rz4gadlSXwOAe3OdV4DbJW1YKF8duB/YF9gFeAZ4SNJmhTqLkzZM+BjYEziVtJnAHZUK+dk9CnybtC5c79z2E5KWydV6kNaL65rv+8XCcdXNCCR1B64ADoiIRwpFq+Tz3XN/HYFnvDOomZmZmZmZWfvT7DXQImIKMLp0biiwU/UrrIplgSmlc5dFxC35+z7A+sB6EfEmgKS/Af8CjiEl1Sr7Nx4ZETfnOgNJCbFTgCZHogEPRcSJ+ftASWsCJ5MW6ici+lcqShLwJClhdDBwW67zLPBs3h1zMWC9HP9qwLhCX9dFxEWFOF8HTgD2yO1cUeirA/B4butAUhKv4i1g54j4MtcdDwyQ1DXHsj+wKrB2RLyd6zwHvA0cCpwbES8W+hoLLJ5/w1XlJF5/4MSI+FOxLCKOKtTrCAwiJRW7A7dQkjeLyBtGrNpQl2ZmZmZmZmbWBtUyAs3m3ATS7pEbAZsDvwZ+Lum0XL4VMAx4pzJSLZ9/AqgrtXV75UtETMvHm0NKehVGunXKiamiu0vHdwFdciIISV+TdJmkd0kJvymk5M/axYskdc5lE4BLgfuA8jpl0/vKcd4LbFxoYxVJN0v6HzA1t7dNuS/g7kryLLsz16+MutsYeKGSPMv9jSQl4Zo7Mq/o2/l+hkXEheVCSZvkqafjchyfAUtUibsSyzURURcRdTPvxWFmZmZmZmZmbV0tu3DanJsaEfWF46dzkuxcSZcDywGbMOsoNUhTJCElaz6JiM9K5aOBxfJUxj2BGwtlN5OmNFaMKV07hvRbWC63c1OO40zSiLGJwOGk0VVF75GSgSuQEmwP5iRZue3y8UowfcTZfaS1804ljTL7FDgjt1nxJbOOfvwyJ68q0zNXKtfJRpNGxdXqd0A90FXSZhExfTScpFVJU5b/Thrd9h4wGfgrsMhs9GVmZmZmZmZmbVizE2iSvmy6FgAREU7MNd8/gYWANYHxpKTN4VXqTcp/RwNLSFqslERbEfgsIiZJup+U2Kr4oNTWClWOpwIfSFqENC33iIi4ulKhyig2ImJyjhdJLwH/k1QfES+U2h5XOh6Vv68FfI+0dt7Dhb4WLXU1uhxzHi23LOmZkdtcrxwj6bmMr3K+KU8AO5KSiddK+m6+X4DtSNNWu0fEpzmeTsxI5pmZmZmZmZlZO1JLokukJMvfqT5CymbP+vnvf0mL4G8DjIiI8sitiqfy313Ja23ldcp2BYYARMQ4Zk5alfUgbf5QPB6WR3UtQZraW0nYIWlJYGcgGmmzkvRaFSgm0HqQkoSVJFx30m+oeE2xr9WAzUhrulU8BfSQdGJhGmdP0u93SD5+DthP0uoR8U5ua2VgU6BvI3E35JyImCKpT47/ZNIouUrc00j/PFT0wiM6zczMzMzMzNqlWv6D/2lSYqMzcA3QLyKqTZmzhnWStEn+vhDQhZSYuTci3pd0C3AYMFjSRaQF8Jclre/1fkRcGhFvSLoDuCIntv5DWtz/W1QfuVbN9pLOJo2y6glsTZ6eGRETJD0PnCppIilRdDxpnbOlKg1IOi/H9yZplNcJwEfAs6W+DpI0GXgVOIg06qyym+cbwEjgYkmnkKZyng78r9TGBcBQ4B5JV5E2NDgfGJg3EIA0Uuw40g6ep5KmfZ5GGn3Xr5nPZRYRMVbS0cB1kgZExGvAY6RdN2+UdD1p5Nux+f7NzMzMzMzMrJ2pZRfOH0raEPgVKaFyYiWR09hOhjaTpZmRYJoCvAtcDZwFEBFfSPoxaQ2w00mJqTGkEVv3Fdr5OSmBdFpu82Vgx4gYQvMcBPQBjiJNbzwiIort70VKOt1CGsl2BWnK4pGFOhOA35KSWRNJUzkPrJJU3YO0wcBZpFF2u1d2w8zTTXsCVwJ3kJJpZwPdmDEyj4h4QdL2wLmkTQkmALeSEmYU2toKuAS4njRicjCwS0TMzhTO6SLiFkl7k5Jom0XEK5J6k0a29QD+AewGDGhOe126QH190/XMzMzMzMzMrG1QRGOz8hq4SFqGNOrpcGZM2bs4Im5r2fCsJUnqBjwObBARr87lvnqTNjJYMiI+mZt9zW/q6uqi3hk0MzMzMzMzszZH0rCIqCufn2Vh+OaIiPERcT6wBmk63pqkEVFmZmZmZmZmZmbtymwvei7p/0gj0A4iTSN8rKWCMjMzMzMzMzMzaytqHoEmaQtJtwPDSWto3Qt8JyJ2aeHYrIVFxOCI0Nyevpn7uin35embZmZmZmZmZjZfa/YINEmHAkeQdhwcTtpI4IaI8M6DZmZmZmZmZmbWbtUyhfMqYCpwF/BXYBqws6RZKkbELS0SnZmZmZmZmZmZWSurdQ20TsAuQM98XMyeRT4OwAk0MzMzMzMzMzNrF2pJoO0/16IwMzMzMzMzMzNro5qdQIuIm+dmIGZmZmZmZmZmZm1RzbtwmpmZmZmZmZmZLUhqXQMNScuT1kH7NrB4RBxUOL868EpEfN6iUZqZmZmZmZmZmbWSmkagSToQGA5cCfySmddFWxF4FtirpYJrSZI6Sfpqa8dhLcPv08zMzMzMzMzmFUVE8ypKWwMPAy8DpwHbAodFRMdCnZeBdyPip3Mh1prlhN/+pNFyywDvAatEc2/a2pT28j6luoD61g7DzOay+et/mczMzMzMDEDSsIioK5+vZQTaccAoYIuIuA8YU6XOy8C6NQTVV1JIerOB8jdzed8a4qxcey1ppNwjwM7ARsAP57dkiyV+n2ZmZmZmZmbWWmpZA60O6B8RExupMxL4eo0xfAGsLqkuIqYPy5G0EdA5l9dE0jbAAcBOEfFQrddb2+L3aWZmZmZmZmatqZYRaAsBnzZR56vAlzXG8CnwGLBH6fwe+XxTfVZzEHCfky3tht+nmZmZmZmZmbWaWhJow4EuTdT5AfCv2YijP9BLkgDy3175/Cwk9ZL0iqRJkv4r6WxE6umWAAAgAElEQVRJxdF06wIfSHpQ0nhJH0r6s6QVC210ztNDuxXOrSfpS0nDq/QZVT59C+XDJV3U0A0W+tupdP5ISVE4XlzSFZL+JekzSe9IulLSUqXrVpN0l6SxpZiObEYMe0n6o6SPJY2RdFqp3rck9c/P9jNJr0nqI6lDoc4mkoZJmpDrvCSpV6G8W+5rG0kPSPpU0ghJh5X66irpPkmjcp2XJO1dCr3J95nbWk7SzZLG5ZgGS6orlA9u4D1WPp1zvZDUu3DdjpKmSNq/cG4/SUMK8Txe7MvMzMzMzMzM2o9aEmj3Aj+UtFu1wpxc+A5w52zEcRdpF8/N8/EPgeXz+XI/2wADgBeA7sDlwLHAFYVqi5NGLX2NNPXvl8AWwCBJCzUSx7lAY2tqXQx0zZ8JTd3UbFoM6AicBGwPnAL8BLi9VO8m4HvAEYWYmutC4DNgV+Ba4DRJRxTKVyYlQn8B7JDrnE5aB69iImlNsp7AjqTRgrdJ2qDU1/WktfF6Ag8CV5WSiKsBTwMHAj8l/X5ulLRnoU5z3+c9pM0tjgV2J/2+H5e0Vi7/BTOe1fXA+4XjrqQ1/mYi6QfAX4C+EXFjoagzcAuwG2nn2f8CT0lao9yGmZmZmZmZmc3falkD7QLStMrbJO0KLA1pBBUp4dUTeJOU0KpJRHwk6eHc/lP578MRMSEPSis6AxgcET/Pxw/nOudKOisiRgIiJbi2razZprRRwVBgF+C2cqOSNiMlX24FflQq+0r++lZEDM3nptZ6n80REWOBwwt9dwLeAYZIWjUiRuSijYEzI+IvhbrN7ea1iDg0fx8oaQXgRElXRcS0iHgUeDS3KWAIKbF3MCnJSES8Drye41uYtCvmUcA3gVcKfT0UEScW+loTOBl4ILczfZRh7utJYJXcV+U9Nfk+JW0HbAZ0i4gncp3HSCMnfwMcmmOu9LUdMKnyPquRtHaO86aIOLtYFhFnFOp1AAaR3sk+pN9oua1DgEPS0aoNdWlmZmZmZmZmbVCzR6BFxIekUT9DSKNutiElNi7Lx88AW0bE7KxZBmm65q6SFiaNjJpl+qakjsD3mXU01gDSvRRHYT1S3PAgIp4jJVM2p7rzgWuAt6uULZr/TmriHiSpU3GqYxUdcp1OOfk0S11J+0p6UdInwBTSMwdYu1BtONBd0uqFtprr7tLxXcD/kRJXSFpE0umS3iLd8xTgbNJmD+V+pgCfAHcAzwEPN6OvLvldIulrki6T9G5uawop0bR26bqm3ufGwJhK8izX+ZSUAGvonTfm68BA0ki9X5YLJX1b0t2SRpPW/ZsCrFMl7kos10REXdoKd/nZCMfMzMzMzMzMWkstUziJiBER0Q34LmmU1Mmk5MJGEbFFRPxvDmK5D1iClKhZHLi/Sp3lgK8Ao0vnK8fL5L9Tq9Sp1FumfFLST4ENgTMbiK1yzbgGyiuOJieBJI2UdEElUVRwLzMSRVOA35di6UGaGvgsKTG5CdAjFy9SqHoQsCwp4Vdpq7nGNHC8Uv57Pmka5DWkKZwbAWdViYFcthVptNj9wOfN6KsT6V1Cmoq6O2la6Ta5vRtK/TTnfa5Upa9ynVqcDozN7c60wYWkJYFHgG+Q3vkPc9z/YNbnY2ZmZmZmZmbzuUZHLUnaD3gpIl4uns/HL1e/avZExKeSHiBNA7y9gZFsH5ASRSuUzlcWkx+f/46uUqdSb1jpXAfgHODiiBjTwDTIyrpWwxu7B+BPpIRYJ9JouAuA94DfFeocxYwRZZA2S/hN4Xg34LmI+EXlhKQtyh1FxLOSjiKN8OpBuufnm4ivovxsKseVNcB2Ay6PiAsKMexYraGIqM/lT5Ge/z+Zee26an1NJW0KsAiwE3BERFxd6Kuc2G3O+xzVSJ3xVc435Q1SYvA44HeSBkZEJYHalTRab+uIeKMQ99Kz0Y+ZmZmZmZmZtXFNjUC7CfjZPIij4irSKKarqxVGxJekhEl5I4NewDTSqC1I66htm0cKASBpI9LC70NK1+5HSrJc3Ehc25HW4PpnE/GPjoj6iBgaEZeSkowbluq8levU5+TTiFL5osw6VbS8KyWSliA9rwsj4q+VRFYz9Sgd9yQloEZWiyGPotuDxn2FtPlBeYGvcl89gGH5XS5M+g0W+1oS2Ll0TXPe53PACpJ+VKizGGmDg/I7b45L85TRM4EPgUsLZbNM6ZW0aY7HzMzMzMzMzNqZWtbNmusiYjAwuIlqp5EWo7+RtE7aBqQkx7V5AwFIO3IeluudT5oaeh5pcfvyLqH7An0i4uNyR3lE0dH5c0FENDVNchlJ3yI91x8A6wM3N3FN2SDgSkknkZJCOwBbVql3LvAFDU87bcx6kvqRnsWPSDtg/joiphViOCKvgTaetNPnwsUGJP2GlEB6DViSNLKuA3nzgYLtJZ0NPEFK1G1N2j2VvEnE88CpkiaSkqDHk5KVSxXaaPJ9RsRASc8AAyQdT5pueywp2XXhbDwjcrtf5A0AHpf0p4h4hLR5wSfAtZIuII1G6wvMyRRmMzMzMzMzM2uj2lQCrTki4hFJe5DWX9ubtO7VxaTEWqXOSEk/Bi4hJdm+AB4Ejo6IyaUm3wX6NdDdesCewEk0Lwmzf/5MJSVTLgGubN6dTdePNGX016T1tAYBe5GSNgBI2oS0Bt3WEfFFje0D/JY0dfJOZiThriiU/5I0CvBK0ppmN5Omil5TqDMOOCbH+jkpmbVjRBR34IS0VlsfUoJtPGm65n2F8r3yPd+S27yCtOPnkZUKNbzPn5F+C78jPbu/Az+JiLea+VyqiognJF0HXC1p/YgYLWk34CLSmnZvkhJ8v21Oe126QH0t4wXNzMzMzMzMrFUpIhoulKYBfSPijHkXks0tkjoD7wA/jYgH5nJf3YDHgQ0i4tW52df8pq6uLuqdQTMzMzMzMzNrcyQNi4i68vnmjED7qqTyulaNiojyul5mZmZmZmZmZmbzpeYk0H6dP80VzWzXzMzMzMzMzMyszWtOomsi8NHcDsTmvogYDmge9TV4XvVlZmZmZmZmZjY3NSeBdqnXQDMzMzMzMzMzswVVh9YOwMzMzMzMzMzMrC1zAs3MzMzMzMzMzKwRTqCZmZmZmZmZmZk1wgk0MzMzMzMzMzOzRjS6iUBEOMFmZmZmZmZmZmYLNCfIzMzMzMzMzMzMGuEEms2XJC0kaenWjsPMzMzMzMzM2r9Gp3CatRWSOgG/BvYC1gSWBoYCXVszrtkxbBhIrR2FmdUqorUjMDMzMzOz1uIRaPOIpL6SovB5T9KdktYslH/QwLU3SaovHHcrtfWhpCGStpxX9zMvSeoAPACcBPwR2A7YCNitNeMyMzMzMzMzswWDR6DNWxNIyR+ANYAzgUclrTeb7e0NvA0sCxwFPCxpo4h4aY4jbVsOAn4EbNoO783MzMzMzMzM2jgn0OatqRExNH8fKmkE8BSww2y293JEvAog6Qngv8DBwBFzHGnbchDQz8kzMzMzMzMzM2sNnsLZuoblv53ntKGI+AT4d2NtFaZ+biPpAUmfShoh6bBSva6S7pM0Ktd5SdLepTrdJb0i6eP8eaY4hVRS79zXRpKekvS5pH9L6lFqZ0dJgySNkTRR0lBJ25RCXxeYKunJXGeMpD9IWqLU1uqS7sl1PpZ0v6S1CuXDS1NfZ/rkOp3zcbfCdYdKmlyMS9Ixkp6XNEHS6HJfZmZmZmZmZtZ+OIHWujrnv+9XTkjqVP4ATS45L6kj8I1iW424HngZ6Ak8CFwlaadC+WrA08CBwE+BO4EbJe1ZqDMGuCCX9wT+AzwgadlSXwOAe3OdV4DbJW1YKF8duB/YF9gFeAZ4SNJmhTqLA8cCHwN7AqeSNhO4o3D/CwOPAt8mjcLrndt+QtIyuVoP0qYDXfN9v1g4rroZgaTuwBXAARHxSKFolXy+e+6vI/CMdwY1MzMzMzMza388hXMeywkxSGug/YGUFPobaWfJZYEpDVw6rMq5jrm9ZUgL7K8E3N2MMB6KiBPz94F5I4OTSQv1ExH9C/EKeJKUMDoYuC3XeRZ4Nve/GLAesA8p+Tau0Nd1EXFRbmsg8DpwArBHbueKQl8dgMdzWweSkngVbwE7R8SXue54YICkrjmW/YFVgbUj4u1c5znSGnGHAudGxIuFvsYCixem1M4iJ/H6AydGxJ+KZRFxVKFeR2AQKanYHbilSluHAIeko1Ub6tLMzMzMzMzM2iAn0OatcoJsBLB7RIxKeSomAFtVue40UnKsrLgm2KfAcRHxQE56dSyUTYuIaYXjcpLtLuAySR0j4ktJXwNOJyWDVi609b/iRZI6A+8UTt1XimmmviJimqR7KeyeKWkV4GzSfa/EjNF2xeQZwN2V5Fl2JzAV2Bx4FtgYeKGSPMv9jZT0dK5Tq28DZwHDIuLCcqGkTUibQHyflMCsWLtaYxFxDXBNurYuZiMeMzMzMzMzM2slTqDNW5UEWZCmWr4XEcVkytSIqC9fJGkc1RNoe5CmTn4IvBsRU/P5nwM3FurdTJrSWDGm1M4Y0m9hOWA0cBNQSRC9DkwEDicl1IreAzYCViCNrnqwlKhrqK+V8n11ICXdliRNy3yLlAg8I7dZ8WWOa7qc6BvHjOTVSuU62WjSqLha/Q6oB7pK2iwipif0JK0KPAL8nTS67T1gMvBXYJHZ6MvMzMzMzMzM2jAn0OatqgmyOfBaZRfOkvtJia2KD0rlK1Q5ngp8IGkRYCfgiIi4ulIhJ7tmEhGTSUkmJL0E/E9SfUS8UGp7XOl4VP6+FvA9YPuIeLjQ16KlrkaXY87TJpcFxudTo0hTP8tWLNSpxRPAjqRk4rWSvpvvF2A70rTV7hHxaY6nMpXWzMzMzMzMzNoZbyLQDkXEuIioL3yGl6r0qHI8LE+RXJj0u5hUKZS0JLBzE91Wkl7lBb6m95WTcN1JI7eK1xT7Wg0obiAA8BTQIyfNKnqSEsBD8vFzQBdJqxfaWhnYtFCnFudExBSgDyl5d3KhbFFgGinpWNELJ6TNzMzMzMzM2iX/B/+CaXtJZ5NGWfUEtiZPz4yICZKeB06VNJGUKDqeNP10qUoDks4jLdD/JmmU1wnAR6T1yIoOkjQZeBU4iDTqrLKb5xvASOBiSaeQpnKeTmmtNdJun0OBeyRdRdrQ4HxgYN5AANJIseNIO3ieSpr2eRpp9F2/2h9REhFjJR0NXCdpQES8BjxGWhfuRknXk0a+HZvv38zMzMzMzMzaGSfQFkwHkUZWHUWa3nhERNxXKN+LlHS6hTT98grSlMUjC3UmAL8lJbMmkqZyHhgR5XXI9gAuJS3I/1/SpgkvAkTEJEk9gSuBO0jJtLOBbsD6lQYi4gVJ2wPnkjYlmADcSkqYUWhrK+AS4HrSZgSDgV0iYnamcE4XEbdI2puURNssIl6R1BvoSxph9w/SxggDmtNely5Q35ITec3MzMzMzMxsrtLMa9hbeyapG/A4sEEDa6e1ZF+9SRsZLBkRn8zNvuY3dXV1Ue8MmpmZmZmZmVmbI2lYRNSVz3sNNDMzMzMzMzMzs0Y4gWZmZmZmZmZmZtYIJ9AWIBExOCI0t6dv5r5uyn15+qaZmZmZmZmZzdecQDMzMzMzMzMzM2uEE2hmZmZmZmZmZmaNcALNzMzMzMzMzMysEU6gmZmZmZmZmZmZNcIJNDMzMzMzMzMzs0Y4gWZmZmZmZmZmZtYIJ9DMzMzMzMzMzMwa4QSamZmZmZmZmZlZIzq1dgBmC5phw0Bq7SjMrFYRrR2BmZmZmZm1lnY9Ak3SO5JC0lqtHYuZmZmZmZmZmc2f2m0CTVJXoHM+3LMVQzEzMzMzMzMzs/lYu02gkZJmnwLP4QSamZmZmZmZmZnNpnaZQJPUEegF3AfcAHxb0oZV6g3PUzyLn8GlOpXzm5TOX5nP31Q4d1OV6wfker1L/V5Uqrd+rtet1HfxuuUlTZQUpWuXldRP0ihJX0j6l6Q+jdzj9E+u0zkf7yXpj5I+ljRG0mmlfvpKGl46d36+tm/h3GBJd0g6JPf/uaS/Slq5dO1ykm6WNE7SZ/m6ulKdYvyTJL0uad9SnfMkvSLpE0kjJf1Z0tertNOSz3wZSddIGp2f+TOSfoCZmZmZmZmZtTvtMoEG/BhYEegP3AFMoeFRaLcCXfPn8QbqfATsXzmQtEhu76PGgpDUBehZS+BNOAVYrNTHosBg4GfAmcAOwMXA/+UqPZhxfw8CLxaOu5bavxD4DNgVuBY4TdIRDQWTE2K/BL6sUtw1lx0NHAh8B7inVOceYFvgWGB30u/x8Spr1lXe0XbAK8BNktYrlK8AnAPsCPQB1gAek9QSv+9qz3xh4G/AVsBvSM9+LPC3cuLOzMzMzMzMzOZ/7XUXzkpy6+GImCzpEWAPSSdEzLSP2kLAyIgYCiBpPLBclfZuA/aS1CciPiclpd4EOjYRx3nAzaQE0hyRtDpwKHBTqb39gPWA70fES/ncY5XCiHix0MZYYPHK/VbxWkQcmr8PlLQCcKKkqyJiWpX6fYFngGqbNKwAdI2IEbnvd4EhkraLiIclbQdsBnSLiCdynceA4aSk1KGFtkYV3tEbpNGF6wKv5Xs8oHCPHYFngZHA5sCTDdxrkxp55vsA6wPrRcSbue7fgH8Bx+T4y20dAhySjlad3ZDMzMzMzMzMrBW0uxFokhYijfq6OyIm59P9gdWYdcTVYsDnzWj2deANZowm2x+4sYk4tiIlcPo2XEWdKh+aTsadCTwCDCmd/wnwYiF5NifuLh3fRRrJtkq5oqRvAb2B4xto64VK8gwgIp7m/9u783ipq/qP4683UgnuS6aWipnmUrmACy6IlrgiWi5p5dYiZppauaS/BM3S3LdC/OW+pbmgpOEKiv40cV9xxVIRREhURFE/vz/OGfnydWa4l8u9lxnez8djHnPnnDPne+Z7GJYP53wOTAQ2yEUbABMrwbPc5j1gOOm+lS6nrpIWAX4KTAceLFRum7dQvg18RAqeAaxWo5+23vPvAA8BLxf6AhgF9KKKiBgaEb0iohd8cTaXNTMzMzMzM7N5SdMF0IBtgcWBmyUtLmlx0hbHDyhs48xbHxcDJrSw3wuAfSWtSFo5dVWthpJEWn12dkS8WqPZYaStpZVHzQCYUv623YGjqlQvBYxvyQdogYk1Xi9Xpe0JpCDlmBb2VSmr9LVcjTYTgCVLZZV7NRU4Bjg0IsYBSFqflOvuVeBHpCBpJV/dgjX6aes9XzpfY0bpsS+wQq0+zczMzMzMzKwxNeMWzkqQ7JoqdbvmbZgfk7YAQlpd1hJXAacBxwLDIuK/KU5W1a7AKsBWdfq7DDiz8HoVagfl/ghcHhFPlpPsA29RfQvlnFimxutZAnQ5WX5/0tbRlvZVKav0Nb5Gmy8Bk0tllXvVFdgQOFPS+IgYRtpO+yawe2V7rqSVaoxpbt3zycAY4IAq7/ugRn9mZmZmZmZm1qCaKoAmaSFSYOdKYGipel1SAGxL4DZSQvqpwAMt6Tsipkq6HtgP6FenaVfg98CJETGlTrsJxdVbkqbXaLd5HnN5O2LFHaTA4Lci4vE612uJnYG/FF5/lxToKq+iOxH4ayX/Vw3rSVqxkANtE1LA7F+5/gFgsKQ+EXF3btOddBBAeStp8V7dL2kvUuL+YUA3YEYpt90Paoxpbt7zfsC/I6LaKjozMzMzMzMzayJNFUADBpDymp0ZEbMExiTdCxwN7JFP0TyMlLNqncJKsiWBRSWtW0y+X3AEKaF8rdM6IW0hHA+c1YbPUbQXcEYxn1jJJcCBwK2SBpES2a8MrBYRtfKT1bKWpPOAa4E+pMT5vywdILACKYlXrVNNK94E/iHpWNJWypNIedH+CRARIyTdB/xN0pGklXS/JgXETi71tZykjZi5Au1bpJM5IQVDD5F0BnATsDEpyX9btOSeDwRGSjoFeIm0lXYD4I2IOL2N1zczMzMzMzOzeUizBdD2AJ4vB88AImKGpKuBPUm5qiCtVutfpZ/rgR5V+ngdeH02Y+gCDMqndc4N7wJ/qFUZEdMlbUlaFXYcsCjpJMs/z8G1Dgd2IAXQppOS6J9TatMFOD0i3phNX/cBtwNnkAJuI/n0FMpP7QScmtssSFqdtmVEvFBqt2d+fAS8BpyS30NE3CzpCOAg0gED/5c/w3Oz/bS1teSeb0G634NJ204n5vHfOLvOe/aEMbUyx5mZmZmZmZnZPEez7nybP0gKYOVKIvpSXV/goojo0cHD6jSSegAvA/0jYvhc6G8kMCkidmlrX82oV69eMcYRNDMzMzMzM7N5jqSHIqKcC70pT+FsiQeonex9KlBt+6aZmZmZmZmZmc2Hmm0LZ4tExEZ16h4mJdM3MzMzMzMzMzObPwNoNqu8lVWza9eK/vrOrb7MzMzMzMzMzDrb/LqF08zMzMzMzMzMrEUcQDMzMzMzMzMzM6vDATQzMzMzMzMzM7M6HEAzMzMzMzMzMzOrwwE0MzMzMzMzMzOzOhxAMzMzMzMzMzMzq8MBNDMzMzMzMzMzszocQLOGJKmrpMU7exxmZmZmZmZm1vy6dvYAzFpK0o+BfYE1gCWB1yV9JSKic0fWOg89BFJnj8IaVWP9ajczMzMzM2sOXoE2j5D0PUl3SvqvpA8kPSfpNEnLV2m7iaQphddTJG3UsSPuWJLOB84FbgV2BNYHNmu04JmZmZmZmZmZNR6vQJsHSDoVOAS4EDgdmAqsCQwEVgZ2Lr1lbeCx/N6VgUWBJzpqvB1NUj9gP2CHiLils8djZmZmZmZmZvMXB9A6maT+wGHAjyPigkLVKElDgX5V3rY28Gj+eV3gxYh4r31H2ql+Atzo4JmZmZmZmZmZdQZv4ex8hwIPl4JnAETExzWCRuUA2mMtuZCkHpJC0p6SLpX0jqSJko4ttVtd0lWS/iNpmqSnJB0iqUuhzUaSHpL0dm7zqKTdCvV987X6SRou6T1J/5Y0sHSt3pJulDQ+t3lU0g9KQ18TmCTpZkmT85bVyyV9qdTX0pIulvRWHtNISb0K9SPzmGo9euR2IWmfwvu2lzRD0r6Fsr0kjS6M567itczMzMzMzMyseXgFWieS9DlgY+DUFrQdBBQDXRtKurBQH8ArEdGjBZc+GRgO7AL0AY6VNCkizs31XwbGApcD7wDrAIOBbsAfc5uppJxkrwCfAP2BKyU9ExHF7aR/BS4FziZtRf2LpFcjYniuXwm4FxgCTAc2AS6U9ElEXJnbLERahXY/aSvnwsCJwG2SekXEh7ndDcDXgF8Dk4DfAHdJWjciXgB+TtruSu5ve2bdHju+fKMkbQhcDQyKiAsLVT2AS4AXgc8DewD3SForIl4q92NmZmZmZmZmjUvOwd55JC1LCtoMjIjzWtB2WaAnKeDWFxAp+PRT4Cngw4h4uk4fPYCXgdsiol+h/HxgO2CFiPik9B4BCwCHAz+JiK+W6rsCXwC2Af4OfC8irpPUF7gLOD8iflZofxuwSER85tCDwrXOBVaNiC1z+ThgcWDFiJiayzYkBdT2jIgrJW0D3AL0jYhRuc1CwDjguojYv3StQcA+1QKOORi5L3Af6f5eHREHfuaGzmzfhbSa80ngiog4rkqbnwH5PqzYM8UdzVrPv2WbmZmZmZm1H0kPRcRndph5C+e8Ybb/JI6INyLiUWAx4F/55/dJqwivjYhHK8EzJV0LjwVK3V1fen0dsDzwlfz+BSUNlvQC8AEwAzgBWDkHzIpmAO+SgmcPAP9swbV6VsYkaQlJZ0l6Jfc1gxRoWq30vlsrwbN8Px4gBcc2zUUbABMrwbPc5j3SSrtNab1lgRHANOCgcqWkNSRdL2kC8HEe99erjLsylqER0St9Cb84B8MxMzMzMzMzs87iAFrneosUoFqxXqNiQAzYCPhX4efHgI9Kga3NmRmMmgHcUepyYo3Xy+Xnk0jbIIeSVqatD/w+1y1Yeu/6wHeAK4GbSEG92V2rK7B0fn0RsDtpW2m/3N8Fpet8BEzgsyYASxbGXr5WuU1rDAbezP1+v1ghaRHgVmAF0gEQm+VxP8Zn74+ZmZmZmZmZNTjnQOtEETFD0r3A1sAxdZruDVxYKju68POM/Kz8/BApoFPxTum9y9R4XckBtitwdkT8qdJA0vbVBhYRY3L9PcBk4BnSKrN61/qIdCjAgsAOwIERMaRwrXJgd0KVfgC+RPqslbHXajO52thn41lSYPAI4AxJIyLirVzXm7Rab6uIeLYw7sXm4DpmZmZmZmZmNo/zCrTOdwbQS9Le5QpJXXJur5tIAbFdSNsFN82v/0M6xXN9CgGziHgnIsYUHmNLXe9cev1dUgDq1fy6G2llXGUcC1BahVXF50j5y8qr6crX2hl4KCI+JuVO61K61iLAjqX33ANsnesq7dYnJfIfnYseAJaR1KfQpjvpoIDRtN7pecvo8cAU4PRCXbf8XBz3xnk8ZmZmZmZmZtZkvAKtk0XETZJOA/4qaRNgGCmn2OrAQGBcRPwTeEvSuqT8Z/dKWp6Ut+ziiJjSysuuJek84FrSKZw/Bn5ZOEDgNuDAnANtMnAgKdj1KUm/IQWQngIWIQXyuvDZ7aLbSjoBGEUK1G0FDMif/W1JDwK/kzSVdJrnkcDbzDwtE+CcfC9GSDqJmadwPpE/AxExQtJ9wN8kHUnaHvtrUrDr5Fben09FxPR8AMBdki6LiFtJhxe8C5wv6U+k1WiDgNfm9DpmZmZmZmZmNu/yCrR5QET8ipQHbFXgClIA61ekYNQBhaZbAbfnn78DPDwHwTNIJ2ouSgo+7U9aZXVOof4g0qqvc0n5yJ4E/ljq46383uG5DcD2EfFEqd1PgPWAG5i5XfPGQv2ewEvAJcCZeUyXFDuIiFeBLUgBu6vyWO8mbaH8sNB0J9K9OwO4hrSldcuIeKHu3ZiNfDDB/wJDJHWPiAmkba7LkgKeh5ACfG26jpmZmZmZmZnNmxQx23PIiXcAABLhSURBVAMgrUlI6gG8DPSPiOHtfK2+wF3ANyPiyfa8VqPp1atXjBkzprOHYWZmZmZmZmYlkh6KiF7lcq9AMzMzMzMzMzMzq8MBNDMzMzMzMzMzszp8iMB8JCLGkfKCdcS1RnbUtczMzMzMzMzM2pNXoJmZmZmZmZmZmdXhAJqZmZmZmZmZmVkdPoXTrINJegcY29njsHazNDCpswdh7cJz29w8v83Lc9vcPL/NzfPbvDy3za3R53eliPhiudA50Mw63thqR+Jac5A0xvPbnDy3zc3z27w8t83N89vcPL/Ny3Pb3Jp1fr2F08zMzMzMzMzMrA4H0MzMzMzMzMzMzOpwAM2s4w3t7AFYu/L8Ni/PbXPz/DYvz21z8/w2N89v8/LcNremnF8fImBmZmZmZmZmZlaHV6CZmZmZmZmZmZnV4QCaWQeQtKakOyRNk/S6pOMkLdDZ47LWk/Q1SedJelzSx5JGVmkjSb+V9B9J70u6W9I6nTBcawVJu0q6UdJrkt6V9JCkPaq0+6mk5yVNz22+3RnjtdaRtIuk+yS9ledurKRjJH2+0Mbf3SYg6cv5OxySFi6Ue34bkKR98lyWHwMLbTy3DUpSV0lH5j9XP5D0qqTTS208vw1I0sga392Q1Du38dw2KEnfl/Rw/vP2NUmXSFq+1Kbp5tcBNLN2JmkJ4HYggAHAccCvgMGdOS6bY2sB2wFjgedqtDkS+B/gJKA/8C5wu6RlO2SENqcOI83VocCOwF3AFZIOqjTIAbUhwCXAtsBTwHBJ3+j44VorLQXcCfyENHcXAEcDpxXa+LvbHE4mzV2Z57exbQn0LjyuK9R5bhvXRcDBwClAP9Jcvl9q4/ltTD9n1u9sb+A2YBLwYG7juW1AknYErgTuI/379gigD/APScUYU9PNr3OgmbUzSUcBhwMrRcTUXHY4MAhYtlJmjUFSl4j4JP/8d2DpiOhbqF8QmACcGhHH5bKFgHHAeRFxTIcP2lpE0tIRMalUdgXQOyJWzq/HAvdGxH75dRfgMeCxiPhhR4/Z2kbSCcCBwBLAF/B3t+FJ6gPcAPyBFEhbJCLe9e/NjUvSPsCF5LmsUu+5bVCStgFuAtaOiKdrtPH8Nom84vsN4G8RcYDntnFJugpYNSJ6Fsp2BIYBa0bEM806v16BZtb+tgVGlAJlVwHdgM07Z0g2pyrBszo2BhYFri685z3SXxC3bcehWRuVg2fZI8DyAJK+CqzGrHP7CXANnttG9RZQ2cLp726DU0qNcDZppXf5++z5bV6e28a1H3BnreBZ5vltHtuQ/sPqyvzac9u4Pge8XSr7b35Wfm7K+XUAzaz9rQ48WyyIiH8D03KdNZfVgY+B50vlz+D5bkS9mblVtzJ/z5baPAMsKemLHTYqm2OSFpDUXdKmpG1Df4m0HN/f3cY3kLSS8NwqdZ7fxveipI+U8hfuXyj33DauDYHnJJ0jaapSruDrSnmUPL/N4/vAq8A9+bXntnFdAGwmaS9Ji0paDfg9swbEm3J+HUAza39LMDMiXzQl11lzWQJ4NyI+LpVPAbqrkLDc5m1KhwPsBJyaiyrf1/L3eUqp3uZt7+XHPcAo4De53N/dBiZpKeB44LCImFGliee3cY0n5dD5ESmHzv3AEEmH5nrPbeNaFtgHWIcUXNkX6AlcL6myisXz2wQkdSfll706ZuaQ8tw2qIj4B+m7O5S0Em0ssADwvUKzppzfrp09ADMzs3mNpB7AFcCwiLioUwdjc9vGQHdgA+B3wDmkRMfW2E4A7o+Imzt7IDZ3RcQIYESh6JacW+cYSWd20rBs7lB+DIiItwAkjSf958aWwB2dODabu/oDCzFz+6Y1MElbkA7VOhO4BfgSKb/39ZK+UyVo1jQcQDNrf1OAxaqUL8HMlSvWPKYAC0taoPSHxxLAtIj4sJPGZS0kaUnSXwZeAX5QqKp8Xxdj1lVoS5TqbR4WEQ/nH0dLmgRcLOlU/N1tWJLWIuVS6iNp8VzcPT8vJuljPL/N5u/AbkAPPLeNbArwUiV4lo0GPgTWJAXQPL/N4fvACxExplDmuW1cpwI3RsQRlQJJj5LSnAwgnZLclPPrLZxm7e9ZSvu8Ja1A+st9OZeSNb5nSUuYv1Yq/0wuPJv35C0Gw0mJ5XeIiGmF6sr8lfM2rA5Mjog3O2CINndVgmkr4+9uI1uVlND4/0h/YZ/CzDxor5IOFvD8NpcoPHtuG9czzEw4XiSgcmiT57fBSVqMlDS+vPrMc9u4VgceLRZExFjgfWCVXNSU8+sAmln7uwXYWtIihbLdSb/BjOqcIVk7ug+YCuxaKchBmf6kXws2j5LUlXSi5qrANhExsVgfES+RDhQozm2X/Npz25g2yc8v4+9uIxsNbFF6nJTrtgNOxvPbbHYhnbT6Cp7bRjYc+KakpQtlfUgB8cfya89v49uZdMBLOYDmuW1crwDrFQskrQF0A8bloqacX2/hNGt/Q0gnvV0n6STgq6Q94qdFxNTOHJi1Xv6Nf7v88svAopJ2ya9vjohpkk4E/kfSFNL/sBxG+g+Lszt8wNYafybN7S+BpXJS8opHIuID0nf3MknjgHuBvUkBtz07dqjWWpL+CdwOPEU6FWoT4FfA3yLixdzG390GFBGTgJHFspzHEOCeiHg3l3l+G5Cka4F/AY+TVjPsnh8HR8QnwHTPbcMaSvo78k2S/gAsQgp+3x4RowEiwvPb+L4PPBYRzxQLPbcNbQhwuqTXmZkD7Xek4NnN0Lzz6wCaWTuLiCn5NL9zgJtIuZNOJ/1D3BrPMqRVSkWV1yuT/uA4kfSHw1HAUsAYYKuImNBBY7Q50y8/V0tKvTIwLiKulLQwcATpVLinSFs9n+ygMdqce5B0YlQP4CPgJdJ3dEihjb+7zc3z25jGknLcrUDa2vc0sFdEXFpo47ltQBExVdKWwFnAVaTcZ8OAQ0tNPb8NKq8u/Dbp70zVeG4b01mk7+sBwEDSv29HA0dFxHuFdk03v5p5iqyZmZmZmZmZmZmVOQeamZmZmZmZmZlZHQ6gmZmZmZmZmZmZ1eEAmpmZmZmZmZmZWR0OoJmZmZmZmZmZmdXhAJqZmZmZmZmZmVkdDqCZmZmZmZmZmZnV4QCamZmZmZmZmZlZHQ6gmZmZmTUgSSEp6tQfntuMl7RmR47NzMzMrNk4gGZmZmbWZCQdDZwEvA70jYinO3lIZmZmZg3NATQzMzOzJiLpWOD3wKuk4NnYTh6SmZmZWcNzAM3MzMysSUg6HhgE/BvYPCKer9Gup6RrJU2U9IGkVyT9WdJydfoeWdk2WuVxUantOEnjqvTRQ9J7+T2DSuWf6SfX7ZPr9qlS9xVJ50h6KX+OtyTdKGn9Gp9hAUkDJd0r6W1J70t6QdL/Slq1BZ+z+BhZ5958JOlVSTdI6l1jLK2egyp99C3fy1y+jKSnJX0oaUAuWz23vatOf09ImlEZQ7F/Sb0l3Z7v2zuSRkjqNaf3udB2MUl/lDRW0nRJU3Lf36nzeYuPqZKelHS0pG4tvXdmZmat1bWzB2BmZmZmbSfpROAIYBywRUSMq9FuB+BaQMDfgVeAnsABwABJm0bEy3UuNbjw8+LAL1sxzDOB7q1oX5Ok9YBbgSWBEcB1wNLATsBoSTtHxM2F9p8HhgNbAf8BrgCmAj2AnYHRwPPARcDIwqXWAQYAw4BHC+Xjqgyrcm+6AmsAOwLbSVovIp4sjKWtc1CTpKWBO4BVgd0jYhhARDybg2dbSFotIp4rvW9j4BvAtRExvtTthsBRwO3AucDXgO8CfST1i4h7Cv209D4jaXHgXmBN4EHgDNIc7gbcKumAiDivysccxcw5WhzYgbTq8hvAHi29V2ZmZq3hAJqZmZlZg5N0KnBYftm/TvBsYeBi0t8B+5YCH0cAJwLnAf2qvL0rQEQMKrynBy0MoOWg0Y6kQEl5hVjlMAS1sK+uwNXAwqRg4ahC3fL5Gn+V1CMiPshVg0hBnZuAXQvlSPoCsGj+fBeVrrUPKYB2Q7murHhv8nsPAs4CtgOezGVtmYO6JC1JCnKtAewREdeVmvwZ2AL4GfDrUt3P8nO1gNU2wEERcU7hWgOAG4ALJH09Ij7JVYNowX3OTiIFz4YCAyMicruTgDHAWZJGVPn1PLL06/C3wLOkeTIzM2sX3sJpZmZm1sAknUkKnr2fi8qBkaIBpBVbfysGbrJTSauqtpK0YpX3fg74oEp5S8bYjRRIeg04rkqTN0lBtJVa2OX2wCrA2cXgGUBEvA78CVgW+Ha+/gLAz0n3aGAxqJPf80FEvNniD9Rylf+sfqNQ1pY5qCmv5rqVtArrhxFxTZVmNwDjgX1yMKv43t2AF0kBuLIXSMG3T+WVbaNIq9E2y/20+D7nlWo/BN4FjqoEz3K750m/Xj4P7NWCj98FWIBZ77OZmdlc5RVoZmZmZo3tYGAssC1wPbC3pJsi4toqbdfLz3eWKyLiI0l3k7barUvKo1a0KDB9Dsf4W2BlYHdSwKR87WmSniBtCfwhaRvh++V2BZW8YiuV839llTxbawA3A6sDiwEP5ABbuyiMpStpZVV/4BbSarmKtsxBLYuStrH2JG0zvbpao9z/+cDvgO+RtlcC/AjoBgwtBrIK7imsMCsaCWyexzqK1t3nr5O2894bEZOr1N8JHJP7LutbuNdLkO5zN1LwzszMrF04gGZmZmbW2J4Gvh0Rb0j6AWnr23mS7quSy2qx/Fwup1S+eJW6pYGJrR1cThr/G+D2iLhaUt8aTQ8AbgQuBS6V6u7mXCo/7zqbyy+cnyuf57XZDrhtji29ngjcD3xUKGvLHNRyMGkV1t1AH9L9PqlG26HA0cD+zAyg/Qz4ELiwxnsm1CivrPiqfKbW3Oe23IfN86PoVtLJs2ZmZu3CWzjNzMzMGlvfiHgDICKeAo4kBZgu1GejUG/n52Vr9LVcqR2QTkokBdDmJLH9OaTcZr+o1ygi7iOtYNqbFIganB/DqjSvjG9ARKjOo5LU/7/5+ctzMP4Wq1yXtJ1wRVKAajBpO2J57K2ag9noQgpA9gOeAI6TtE6NMb5GClT2ySdzVg4PuL7ONtYv1SivfIbKWFtzn9tyHwYX7vXCpK26qwN357x8ZmZmc50DaGZmZmYNrErQ4yxSHqutgQNLdY/k577lfnJi/s3yy4dL1ZUtk2NaMzZJu5CCOqdExNjZtY+ISRFxSUQcFxGDcqL4G6o0vT8/b1alrppnScGdb+VDBtpVRHwSEf+JiENJAaA9C9VzOgf1DImI83LOsR+S8sldJmnBGu0r+cz2p/7hARWbSqr274a++bnymVpzn8cC04C1cw62si3yc937EBHvRcSdpBM8u5NO+jQzM5vrHEAzMzMzayI5h9U+wGTgT5JWL1TfkMv3kLRR6a2HkPKU3R4Rn+beygcAHJlf/r0VQ+kGnA68ApzQms/QAsNICe8PlLRdtQaSekvqDhARH5OCRt2AIcUE+rnt5yV9cS6PEUmrAIuUils9By3w6dbaiHictEVzLdKJntXcATxHWu23GzA2Iu6q0/+qlPKL5VM4NycdMHBPvnaL73NEfAhcTro/x5farULaljqDtKW3JdbOz9VyuJmZmbWZc6CZmZmZNZmIeE3SQFIy+csk9Y6IGRHxrqT9gGuAUZKuISWq70laKfYGaVUSAJIOAQ4lbUc8KyIeKV+rjmXy804RMa3tn2qmiJgh6bukxPn/kHQfKXn+NGAFYH3gq6RtgJVrDwY2JCWcf07ScOCd3L4fKW/YRW0ZVyGxfRdgedJqqC7AkMLYWzUHc+g00kmlB0saHhGznKwZESFpSG4HKS9aPf8ETpW0LfAY6eTN75IOldivdMBAa+7zkaQVd7+QtD5wF2mr8G6kwNovIqLatuHiIQILARuQcr9NpsYBCmZmZm3lAJqZmZlZE4qIayRdSjphcTDpJEwiYpikTfLrrUnJ3N8gBXmOL52euCUp79lvI+LyORjGzRFRLYdZm0XE45LWBg4DdgD2BT4hJZ9/hJRHbVKh/YeStgEGAnuRVl8JeJ10eunouTCsyiECka/9DHA+cElp7K2Zg1bLAbK9gceBiyR9MyKmlJpdBJxCOjzg4tl0+QBwHGml2C9I9+1O4OiIeLB07Rbf54iYLKk3cBQpIHcY8D7wL+DkiLi1xniKhwhMJx1acB7wp/Y8ZdXMzOZvqn5StZmZmZmZNat8GupdwGUR8aPZtBmc89GZmZnNt5wDzczMzMxs/nN4fj6nU0dhZmbWILyF08zMzMxsPiDpm6Ttrj2BbYHhEfFA547KzMysMTiAZmZmZmY2f+gJ/AGYSjrE4Of1m5uZmVmFc6CZmZmZmZmZmZnV4RxoZmZmZmZmZmZmdTiAZmZmZmZmZmZmVocDaGZmZmZmZmZmZnU4gGZmZmZmZmZmZlaHA2hmZmZmZmZmZmZ1OIBmZmZmZmZmZmZWx/8DAACEP4jmiS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 l="6662" t="27083" r="5490" b="8882"/>
          <a:stretch>
            <a:fillRect/>
          </a:stretch>
        </p:blipFill>
        <p:spPr bwMode="auto">
          <a:xfrm>
            <a:off x="4184650" y="6492875"/>
            <a:ext cx="11848529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4" cstate="print"/>
          <a:srcRect l="6076" t="27083" r="6076" b="9375"/>
          <a:stretch>
            <a:fillRect/>
          </a:stretch>
        </p:blipFill>
        <p:spPr bwMode="auto">
          <a:xfrm>
            <a:off x="4413250" y="1387475"/>
            <a:ext cx="11353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255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2444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  <p:sp>
        <p:nvSpPr>
          <p:cNvPr id="4098" name="AutoShape 2" descr="data:image/png;base64,iVBORw0KGgoAAAANSUhEUgAABNAAAAGaCAYAAADOyb5IAAAABHNCSVQICAgIfAhkiAAAAAlwSFlzAAALEgAACxIB0t1+/AAAADh0RVh0U29mdHdhcmUAbWF0cGxvdGxpYiB2ZXJzaW9uMy4yLjIsIGh0dHA6Ly9tYXRwbG90bGliLm9yZy+WH4yJAAAgAElEQVR4nOzdd7wcVfnH8c+XhBISQgsh9KCIIqgoASmKdGmKoICIQmih6U8UpYhIEKSJgNJ7RCkRFKkCoURAiiSANKUIQTohgQQS0uD5/XHOcCebvVtu7s3eJN/36zWvvTtz5swzMztL9uEURQRmZmZmZmZmZmZW3QKtDsDMzMzMzMzMzKw7cwLNzMzMzMzMzMysBifQzMzMzMzMzMzManACzczMzMzMzMzMrAYn0MzMzMzMzMzMzGpwAs3MzMzMzMzMzKwGJ9DMzMzMzMzMzMxqcALNzMysE0mK2VgGtzp+MzMzMzObVc9WB2BmZjaPeaOd9X2A3nXKvN/54ZiZmZmZ2exSRLQ6BjMzs3mepKHAMQARodZGY2ZmZmZmzXAXTjMzMzMzMzMzsxqcQDMzM+umJC0k6SBJd0l6S9I0Sa9Luk7SNjX2K4+rdnSNcstLml5rDDZJa0kaKulOSf+V9L6kiZIekXS8pH5V9hncgfHfRpb236RYXyP2G0r7Dm3n+GMauEabtLN9AUm7S7pZ0hv52o+VdJuk3STVbEUoaQ1JZ0t6StK7kt6T9LSkqyR9U9ICpbIDS/EMrFLXQEn/y9tvkrRQxfZVJR0u6RZJz0ialI/3lKQzJK1cJ9a+kn4h6SFJEyR9WOX+tHsta9Q7str9qSjT7r2WtKCkr0u6QNIoSa/l+/CmpFtr3YdyvQ0us8RY/oxIGiDpLEkvSJqi9BxeLulTNc6t6WentO+YKjF+KOkdSfdJ+mHl56BKHSOr1FH3vEv7byfpz5JekTRV0tuS7pZ0YHvH7oR7PlQV3wft1FHv+V08f6Yfztf8fUnPSjpX0sdq1Z33/6KkSyU9J2lyruMpSZdI+mqV8+3QWJeShuV1w+rF1KzSZ2hwlW0LSxqRt78gaaW8fsl8viFplzr1H5fLPV9+Dmf3uSnVs5XS9+WL+f6Nl/SYpDMlbdDOPgMk/VrSk0rfg5Py36dIWradfcrfv+Vleo73JknfqBevmc0fPAaamZlZNyRpFeAmYM28KoCJwLLA14GvSzovIg6sU9UQSSdExAdVth1A/X8L3Aiskv+eAkwGlgTWzstgSZtHxNOlfd6n+jhvxQ+Yt4FpFdvG14njI0rJw+0bLd8sSUsB1wIbl1ZPAPoBW+bl25J2jojK80DS4cAJtP2PyuK6rQasDuxKuobvNBDLisCdwErAHcA3qxzzUuAr+e9pwLu5/jXyMljS9hFxb5X6lwAeAD5ZWj0emJ7/7gX0rRdnF9kIuK70fiLpWi4DbJWXHSV9OyI+rFFPe2MOAiwFLFgnjlWBK4EBpM/2dNJn+TvATpJ2jIhbquzXkWen0kTaxkZcKO+/QV6+LmnLOucOMAl4r2Jdu+ctqRdwGfCtijgWB76clz0kbRsRb9c59hwnaU3gFmDFvGoK6Z6tlpe9JO0eEX+usm8P4DTg/0qrJwEzgE+RnqedgCXytvHM+vkqnpkPgbFVQmzpWJeSFgT+DGwBvAxsFhEvAUTE25L+BOwJDAH+1E4dPYC98tuLovqYQB16biQtCgwDdi6tfpf0ffqZvHyZ9AyV9/sK8Ffa7s2k/PrpvOwr6evVvgdL3gKK/1b2zvFuC2wr6diIGFpjXzObD7gFmpmZWTcjqTfpB+CawEhgE6BXRCxB+nHwY9IP4gMk/bBGVS+QfkTuUOUYCwL7kX6YvFWjjr8Dg4FVIqJXRCwNLEL68fVPYAXgivIOETE8IgZULqUiO1XZvlONGMpxLwSckd/OaGSfZuQfhn8hJc8eBb4G9M7Xvg/ph+WbpCTmyVX2PxA4ifRvrOuBz5eu22KkpM9w0o/rerEsS0qarQrcA3w9IqZUKfoocDApOdcrIvoBCwNfJH2OFgeG58RIpR+QkmcBHAYsFhFLl+5Zrc9XV5sMnE9KWC4eEYtHRF9g6RzXRNKP7O/XqqTaZ7F0fvc1EMfppMTkVqTPwmKka/s46VkYnhOdlZp+dqr4YSnepUhJ3OLzvxnp89meolXQqU2e9wWk5NnzwO7kaw8sSvoueR5YH7ikTuxznKTFgBtI33uvANuR7llfUsLlAdKzcbmkz1Wp4gTakmeXAJ+MiD752i8JfIP0TAEQEbN8l9H2zLzUzudueOefeWMk9QSuIl2X10nJsxcqip2bXzer0VpvW9Lndwbtfw46+txcSnquPyR9x64UEX3zd/AypM/k/RXntRJtybOngC/l+9aH9F3+NOn+XSdphXbiBVi3dJ8WIyVN78jbjpK0dI19zWx+EBFevHjx4sWLly5egKGkJEU0UPboXHYksGA7ZXbMZcYCPSu2RV5+ml/vqLL/bnnb2cCY/PfgJs+pD+lHWJB+sNQrX8S1SZ1ym7R3rYDD87aHgbvz30MryuyR17/RbCzA9/L6f5MSB9X2XYf0424q0L+0fklSUidILS/U4HUcWIpnYF7XD3gir3uAlNjqyOeuB/CvXM93q2y/MW+7vZ39B+ftYzpw7JHV7k+j97qB+r+V932uo/XWirF0T6YCa1TZ3h8YVzxHTcZe89mp90wCz+TtR9Q4xv25zNGNnjepZU+QWlWt1E69K5IS+AGs3Zn3nLbvyZF1rl97z2/x/TANWKvKfouR/sdCADdWbFud1PoogJOb/TyW6mn4mSG1tApgWEePV6PumT5DpKT+5bT9d2PNGvs+ksud2M72G/L2P9e4N00/N8Dmpf0PbOJcz837jAcGtPOZnZDLnFWxbWDpmAOr7Lt8afv6nX2fvHjxMnctboFmZmbW/eyTX0+LiOntlPkrKVnTj5TQqeahvGxWZcyZg/PrOR0NMiLeI7WyAfhSR+tplKTlgZ/ntz+g/VZc4/Jrf0n9mzxMce3PjYgJ1QpExGjgSVKXuk1Lm75F+oE+HfhxRFTr1lRX7lZ5G6kF4iPA1hHxbkfqitR1t2gxU+0eFS3a5saZYW/Krx+XNKBmydlzdUT8u3JlRLwJnJff7tpMhbPz7CiNn1e0Jny9RtGii+bUJqovPv+XR+7WVykiXgbuym+/Wq1MCxX34ZqIeKJyY36OTslvt5G0eGnznqQk0zjyjMnzijxG2YWk7pNvA1tGxJM1dilaoQ3OrZXLda0AFGNwnl+jjo48N3vn1yci4lwakM+tGK/tvIiY5ZnIn9nimN9upN6SPqW/az1vZjYfcALNzMysG8k/TlbJby/OgxjPsgCv0fYP+1WqVpacnV8PKh1jbdL4UiPr/Igqym8vaXgeLHpSeaBl2n64VOuK09lOIZ3zFRHxjxrlHqRtjLULGu12k7tvrp/fDm3v2ufrX4wZVr72G+bX0RHxWkNnNKvFSAmvz+f3+0VEI2OlfVlpQPL/KE0gUL5Hh+Vi1e7Rg/l1M0lHSupTpUzLSFpM0k8l/V1p8oBppfOaXCralZ+/OxvYtrSkVSs3duazozSpyFqkLngrkroSX1tjl8XyazMJtI3y6z51Pv9b5HK1vnvmqNy9+7P57e01io7IrwsAXyitL57fEVG9q/Tc7CzaklO/iohH65S/gtS9fwCzdhPem9Sy9QXarmU1HXluintwY534ylYljekHjd33qs9qJUl9lCapKLrc3hYRY5qIy8zmQZ5EwMzMrHtZvvR3u7P0VVi0xrbhwG+APSUdGRGTaLD1WW7p8kdSd8/CDGaeBGBx0ng2vRuMtUMkbUQa++Y9UtfUdkXEW5JOAn5BGrNpB0nlwaHbsxRpfCRI3TEbUb72RSuoFxvct5rhpIHKC6dI2qJWazZJJ9OWJIN0nuV71Id0f6rdo9+RugNvQBr/6QRJlZMIzK5jJDXdokfS6qTxh8oJpsmkyReK1ofFxBRd+fl7pcFt/UlJhc58di6VdGmV9X8Eft5eK8msSCo0PEEHbd8/fWls8oj2vns6dM9LvqIas/C2YylSYgdq37OXS3+XW6h2xvPbUXtK2rP0fiqptdODwPkRUSsZVc9hzPydcpikyyKi2gQHQGohKemPwIGkyQT+Ah99rotWihfWaWXb9HNDx+5B+R42c99fqFLmBc06se9k4DjgxCZiMrN5lFugmZmZdS89Sn+vERFqYBnWXmW5JcXFpB/D35W0JKkbz6vUbr0C6YfSbqSEzC+BTwALR8RS0TZg9jW5bJd1Acw/2s7Mb38VEa/W2ycijiF1yXqY9GO0HynZUizVlK/9Ng1e+6HlwzZ5atWsQRq7aBNSsnAzZp4RcCaStqQteXYOaYa6ynt0elG8cv+ImEoa92of0uDekBIRxXXqjBk4J5HG1Kq21JrF8VJS8mwMaVDxpSOid0T0z+dVHgy8u3VB7axnZyJt12osbUngXYDDJS1SbSdJC9OWQGumNWTxDBzY4Od/cDv1dPSeF6bX2L/WrKqzozOe346awqzntwrpPt8h6cjZqHsN0nfg9qTxEPtTu+tloehCuaWkgfnvrXJcM0jPZ2dr5T2ANKFOcQ/Gk+JZlDRRyeDWhWVm3YUTaGZmZt1LeYyVzuoedS6pxc7BwF6kHwQXRES9WSyLsWIuiohjIuK5iKgcd6wrx54q7Efq0vgccFqjO0XEZRGxTkQsUvnDv51dxtE2s2dHrn1x72bnvr0CbB4RfwcOzetOlPTJdsoX9+jWiDg4Ip7I456V1bxHufxw2loTHVe6Tns1fwqzmGUWyFISqersq3lWvaI7124RcU1EVLakmhOfPZg5UVdr25ulvzvr2SnPwtmfNO7eFvlYBwK/bWe/1Wj7d/4zDRyn0BmfYejAPa9wX3v7x8wz+paNpy3BWKtbbHlb+Z511rl3ROXMxYuQkuF35+3HtTNjZSOmA9+KiJtIk6RMBXaUtEetnSLicdJsreVWZ/vl1+uqjTVWoSPPTUfuQXn/jtz3svIsnEuTWocOIbXiPUfSbu3sZ2bzCSfQzMzMupE8xkrRDaVy7JnZqfMm0g+yY0hJogsa2HWl/PpItY15vKwvdkKI7cot5n6V3/4oIqbVKj87Ik3Y8M/8tiPX/r78OkjSch0M45sR8XyO5wLgb6RulJdJqjb0Rr17JFIrtnpOAT5OaqFyXLNBd4GVSn9XPTfaxuHqaps2sG18RJS7hHXJsxMRH0bEHcDP8qpZBnnPiuTj2Ij4XxOHKMYW3L7Z2Fotfzc8lt9uXqNo8bn5kNRCtVA8v1u217JvToo0CULRrbMHHf+uPToibsx1Pk7q2g7wu5yorqVohbZ3Hp+z+F5s5L8fHXluinvQzPfvC7R1U27kvo+rOGa7IuL9iLgQ+ENeNaSJuMxsHuQEmpmZWfdzYX7dR9LnaxWUtFSt7SXFZAJ9gWujsUHui/GVPtfO9qNpG6i8qxwHLA3cXPwI7GLFD8NtJW1bq2CVa381qctdT+B0VRlMpwGV3dP2If04XA+o1o2r3j06APhYrQNK2pzUmmk6MDjan/l1TiqP7TXLuUlajLYZWbvaztVaAErqB+yf3w6v2Dynnp2FqBivL3d5LgaMv6HJ+orP/1qSDqxVUFLvPHB/d3JVfv1WnnBhJjlxWXR5vjlmHkNuGKkF29LAsV0ZZBOamQCiPZXfKaeSEqWLk8bYq/U9dTWpZe7ypIkFFqT+5AGFjjw3F+fXNet9/gp5HLainv1VZUZepRmci2Ne2Ui97Wiv+7+ZzSecQDMzM+t+fkMaj2oR4C5J3y/PJClpCUnbSLoMuKfBOm8jDai/I3UG4S+5Jb/uJ2lI8WNZ0gBJp5N+iI5rsK6OOoA06PohXXycwh9JM7kJuFbSz/OPL+CjpMGmks4Gni/vmH+MFz/Od837r13ad1FJ20m6TlJDY4vlRGcxg+rRkr5QUaS4R9tIOlpS73ysJST9jDR2XLv3KMdxST7fE6L+7Hxzyr+BouXUJZLWKTZI2gAYSeMTPcyuKcAtkrYokg2S1iV9TvqRZis8qWKfLnl2JC2QE54n5FUvksZGK7avBVxPmk12Gk10eQbIXYeLsa3OlnS6pI8SsJIWlrS+pFPysftXq6eFziUleBYE/pa/JxcAkPQZ4FbSrI1TqUjARsRzwK/z28MkXSTpE8V2SX0l7Sqp3tiRnULSMqTZMyEl9h7ojHpzV+I9SePUbU4a36u9slNJiUWAjfNrvckDCk0/NxFxF21J0LMknVjuuiqpn6R9JV3MzE4gTS6yFHC7pA1L+2yUj7kE6X9GVD6r7ZLUS9J+pK6vAKMa3dfM5lER4cWLFy9evHjp4gUYShqQOBosvzxwf7EPqbvR26SWLVFanq2yb7FtkwaPNSaXH1yxfglSIqOor5jd8cP8/jzSj6sAhjVwnIbiIg2gXz7Hk9spNzJvH9qB+9FuLKRWejdUxDCh4twDmN5O3Ufma1WUm0xKlpTXLVEqP7C0fmA7dV6Vtz9BGoy+WL8gaZyk8udkfOlYN5Ja8QUwskq9F+VtjwALVtk+OG8f04FrXPf+lO91lW3bk1rFFec2KS9BmmBh8/buY616G42xVPdepIH4ixjeLW2bAmxXZd/ZenZoeyYnkMaFep00btOMUp3vA18t7XNURVy7d/C8FyK1gi1//t+t+FwVywqdfM+HtvdZbeL5XYs042L5OpW/N6eQxgSrVm8PUtKq2rkX9+6dOrENpsFnpvQZeIuUnCmW50gJ0CKGIzvw/BWfocHtbD+g9JlevUY9q5XOfTowoMF70/Rzk/dfFPhzxT2YQEqQFe8frbLfVyrKvJeX4v3bwJer7DewVGYsbc/bOGb+vh8DrNTsffDixcu8tbgFmpmZWTcUaabJL5Fm8rue9ENkUdKP2zGkBM8htLUK6IoY3iGNpXRGPuYHpB/wI0kDux/QVccueY05PCZXREyMiK8B25K6Bv0PWJh0/V8hteY7Eqg6sH9EnEjqunch6YcwpPv2LKn70E6krp7NOIg0c+qatI0JR6TulluRupw9Q/qBK9JYbgcCX6dtYPWZSNqG1EW0O3Xd/EikLrsbk8bve4fUNfYtUgupdSKNBTYnvECaxOJs0g/shUjJrCuBz0canH0mnfjs9KVtRtRlSEmV/5BaWn0uIm4tH5Y0BtgZwJoRcXkzJ1mKfVpE7JfjHwb8l5RY6kM675GkmUU/GxGvtFNNy0QaO2xNUjLuUdJ1X5h0HueRrs017ez7QUR8n/Tdeznp2V+Q9Ew9Repi+M0uCHtpYJ3SsjLpu+9qYIv8ndKpIuI8UkvJRUljLPZop9xzpOsIjU0eUGj6ucnHmxwR3yQl0K8lfe8tQrqPjwG/o8pYZJFaT65BasH9b1JPK+W/TyXNal2vxXZ5tuYlSUm/UaSxQ9eOiJcaPHczm0cpIlodg5mZmZlZtyKp+EfyphExspWxmLVKHlPsJVIC+6sRcVud8n5uzGye5RZoZmZmZmZmVs0BpOTZczQ2eYCZ2TzLCTQzMzMzMzObiaRBwKH57WnhrktmNp/r2eoAzMzMzMzMrHuQNIY0btyAvOoR0oQjZmbzNSfQzMzMzMzMrLBKfn2dNNHAEd1tkhEzs1bwJAJmZmZmZmZmZmY1uAWa2RzWr1+/GDhwYKvDMDMzMzMzM7MKo0ePfisilqlc7wSa2Rw2cOBARo0a1eowzMzMzMzMzKyCpBerrfcsnGZmZmZmZmZmZjU4gWZmZmZmZmZmZlaDE2hmZmZmZmZmZmY1OIFmZmZmZmZmZmZWgycRMJvDRo8GqdVRmJmZmZmZmXW+iFZH0DXcAs1mIekFSSFptVbHYmZmZmZmZmbWak6g2UwkbQAMzG93a2EoZmZmZmZmZmbdghNoVmk3YBLwIE6gmZmZmZmZmZk5gWZtJPUAdgGuBy4B1pD0udL2wblrZ5+K/a6RNLL0/lOSrpL0kqTJkp6UdIikWT5vksbkOsvLsNL2keX3ed0DudwmNer4aMllBpb3yevWlPSBpDGV51h6L0mX53NZKa/rLeksSU/n83tB0tmS+jZzvc3MzMzMzMxs7uBJBKxsU2BZ4CrgXuAsUiu0fzVZzwrA08DlwLvA2sCxQC/gxCrlrwDOzH9fWqtiSTsBgypW7wgsnP8+GlgOOKiBOE8E6g1veCqwLfDliHgpr1sU6AEcBYwFVsp/Xw18tYHjmpmZmZmZmdlcxAk0K9sNeAe4JSKmSboN+LakIyMan0cjIu4A7oDUgouUjFsU2I9ZE2gLAi9FxAO5/KT26s0t5H4FDAP2KR3vkVKZsUDvor4adW1ESnZdAWzcTpkfkxJxW0XEE6XjjQUOLJXrCbwA3Ctp5Yj4X5W6hgBD0ruVa4VmZmZmZmZmZt2Mu3AaAJIWAnYCro2IaXn1VcAqwAYVxXtI6lksgCrqWkTSsZKeA6YC00mJr1Vz+bJeuUwj9gKWBE5v9LxqOBm4AHi+2kZJu5Fan/0mIu6psv17kh6R9B7p/O7Nm1avVl9EXBARgyJiECzTCeGbmZmZmZmZ2ZziBJoVtgGWAG6WtISkJYCRpORW5WQC75CSRsWyU8X2k4GfkBJU2wLrAsfnbYsUhXKLssWBcfWCk9QLGAr8kjTJQYdJ+hrwOeC4GsWGAfcD+0pasmL/HYHL8vadgfVJ3UihdH5mZmZmZmZmNm9wAs0KRZLsauDtvLxEGlts55zsKmxMSooVy50Vde0MnBkRp0TE7RExCphR5ZirkD6DYxqI7wfA+8CFDZ1N+xYATiC1LHuzRrkTgS1IY7j9pmLbzsCDEXFQRPwtIh4kXS8zMzMzMzMzmwd5DDRDUm/ga8CVpFZjZZ8HTgM2K617JCLeK+3/NtCvtH2mbpk5+fbtKofemjSI/4N1QlwSOAI4MCKmp2HVOmwP0kQJlUmxmUTEUABJ+wO3S/pjRBSJwmrdTnefnaDMzMzMzMzMrPtyAs0AdiAN8v/b3JrqI5L+QZphcjfg7gbrGwEcnMdAGw8cTNssmcV4az8gdcm8KiLeqFPf9sAjwJ8aPH4t3wMOiYh3GykcEXdKGgZcIOkzEfE+6fzOlnQUKfm3LbB5J8RmZmZmZmZmZt2QE2gGKTn2bGXyDCC3+PoT8B3qtxQr/AA4Dzib1O3y98C1tLVuWwb4P+Ac4JgG6lsAOKKZmUBreBE4v8l9DgX+DRwLHJb3/xjwQ9KYZyNI16fmzJ+FddaBUaOajMDMzMzMzMzMWkadk5Mws0YNGjQoRjmDZmZmZmZmZtbtSBodEYMq13sSATMzMzMzMzMzsxqcQDMzMzMzMzMzM6vBCTQzMzMzMzMzM7ManEAzMzMzMzMzMzOrwQk0MzMzMzMzMzOzGpxAMzMzMzMzMzMzq8EJNDMzMzMzMzMzsxqcQDMzMzMzMzMzM6vBCTQzMzMzMzMzM7ManEAzMzMzMzMzMzOrwQk0MzMzMzMzMzOzGnq2OgCz+c3o0SC1OgozMzMzMzPriIhWR2Ct4BZo1nKSRkqKKsvIVsdmZmZmZmZmZuYEmnUXdwEblJa7WhuOmZmZmZmZmVniLpzWHQgYFxEPfLRCGg/0a11IZmZmZmZmZmaJW6BZd7AQ8EGtApLGSDpV0tGSXpf0nqTLJS2et/eQ9KqkoVX2HSnp2vz34Ha6i/68VH5tSXdImizp7XycZSvqXETSKZJekjRV0r8kbdsZF8PMzMzMzMzMuhe3QLPuYGFgagPldgOeA/YDlgNOAS4Cdo6IDyT9HthD0rERaVhHSR8DNgZ2qKhrM+D90vuXcvllgJHAv4HvAH2Ak4ARkgZFxLRc/hpgPeAY4L/ALsD1ucyjTZy7mZmZmZmZmXVzTqBZd7AUMLGBcr2A7SLiPQBJk4A/SFojIv4NXAIcAWxC2xhqg4E3gb9V1PVQUU+FQ/PrVyNiYj7Os8ADwDeBKyVtDmwHbBIRf8/lb5O0OnAUsHNlpZKGAEPSu5UbOFUzMzMzMzMz6y7chdO6g2VISa56RlQkva4ljZ+2LkBEPAvcTUqaIUnAHsAfImJGg7GsB9xWJM9yvQ8CY4Av5VVbAK8D/5DUs1iAO4BB1SqNiAsiYlBEDEqna2ZmZmZmZmZzC7dAs5aStBywKPB8A8VnSrJFxGRJ75G6cxYuBs6RdDDwRWAVUsu0Ri0HPFll/RuklnKQJjcYAEyvUq7mWG5mZmZmZmZmNvdxAs1a7Qv5tVrSqlL/8htJi5LGKHuttPpq4HekMck2BR7M3Tsb9VrlcbJlgdH57/HAK8A3mqjXzMzMzMzMzOZSTqBZq32NNP7Z4w2U3VJSn1I3zh2BAEYVBSLifUlXAgcDnwJ+3GQ8DwIHSlosIt4FkLQuMBC4N5e5gzRW2nsR8Z8m6zczMzMzMzOzuYwTaNYSkvoCewJ7A7cB66Yhyz6yFNBX0voR8UBe9z5wk6Rfk7pa/hq4NiKeqqj+YuCAXP6qJkM7DTgQuFXSybTNwvk48OdcZgRwK2lmzpNJref6AmsDi0TEkU0e08zMzMzMzMy6MSfQrFW+QOpqCWlGy+3aKXc/aaIASMmwd0kJsj7A9aRk10wiYpSkV4CRETGhmaAiYqykTYHfAFcC04CbgR9FxLRcJiTtBPwMOIQ0reZ44FHgzGaOZ2ZmZmZmZmbdnyKi1THYfEjSJsBdEaFGykgaA1wTET9poO5Pk1qFbRERd3ROxJ1n0KBBMWrUqPoFzczMzMzMzGyOkjQ6IgZVrncLNJtnSFoa+CRwHPAEcGdrIzIzMzMzMzOzecECrQ7A5lsTSQP2z26Zsq+RBvpfDhgcbl5pZmZmZmZmZp3AXTjN5jB34TQzMzMzMzPrntrrwukWaGZmZmZmZmZmZjU4gWZmZmZmZmZmZlaDE2hmZmZmZmZmZmY1OIFmZmZmZmZmZmZWgxNoZmZmZmZmZmZmNTiBZmZmZmZmZmZmVoMTaGZmZmZmZmZmZjU4gWZmZmZmZmZmZlZDz1YHYNYRkhYCekXEhFbH0qzRo0FqdRRmZmZmZmbzpohWR2DzIrdAs7mCpJ6SDpU0WtI7wFTgllbHZWZmZmZmZmbzPifQ5kOShkqK0vKqpD9L+nirY6tG0gLAjcBRwB+ArZmnPNIAACAASURBVIF1gZ1bGZeZmZmZmZmZzR/chXP+NYGUiAL4GHAccIekNSNiUuvCqmpfYGNgw4h4tNXBmJmZmZmZmdn8xQm0+deMiHgg//2ApP8B9wDbAle3Lqyq9gXOd/LMzMzMzMzMzFrBXTitMDq/DpS0gaTrJb0maZKkRyXtXi4saQdJj0t6Ny/3Sdq8tH1w7h66rqR7JL0v6RlJO1bUs52kEZLelDRR0gOStqqI7dPADEl35zJvSjpHUp+KulaV9Ndc5l1JN0harbR9TEXX1ZmWXGZgfr9Jab/9JU0rx5XHY3tI0gRJb1Qey8zMzMzMzMzmHW6BZoWB+fV1YBXgH8B5wBRgI+BSSR9GxJW53JvAKcBLwILAHsCNklaMiHGleocD5wAnkFqSXS1pnYj4V96+KnADcCrwIbAN8DdJG0fEP3KZ3sBPgJuB3YCVgJNIXU+3BpC0MHAHMB3YD5gBHAv8XdJnImI8sCOwcK7zaGA54KBaF0XSDsBZwF4RcVtp04p5/YtAX+AA4D5Jn6g2M6ikIcCQ9G7lWoc0MzMzMzMzs27GCbT5mKTi/n+MlOR6F7g9Il4rlRFwNylhtB9wJUBE3A/cn+tYFFgT+C4p+VZOoF0UEafmum4FngKOBL6d6zmrdKwFgLtyXfuQkniF54CvR8QHuex4YLikDXIse5EyU6tHxPO5zIPA88D+wIkR8UjpWGOB3qVurNWuz0bAVcDPIuKP5W0R8aNSuR7ACFJScQfgssq6IuIC4IJUfpAnVTYzMzMzMzObi7gL5/xraVJrrenA06Qk2q4R8ZqkJSX9TtKLpTJDgNXLFUgamLdNAE4Hrgcqxym7tvgjIj4ErgPWK9WxoqTfS3qF1GpsOrBV5bGAa4vkWfbnXP5L+f16wMNF8iwf72VSEu5LNG+NfD6jI+LXlRslrZ+7no7LcUwG+lSJ28zMzMzMzMzmcm6BNv+aAGwBBKnb5qsRUbSMGgasT5qZ8ylgInAgqXVV2avAukB/UoLt5pwkK3uzyvvl4KMWZ9cDiwG/ILUymwT8MtdZ+AB4o1xJRHyQk1dL5VXLVZbJ3iC1imvWGcAoYANJG5W6kyJpZeA24J+k1m2vAtOAm4BFOnAsMzMzMzMzM+vGnECbf82IiFGVKyUtAmwPHBwR55XWz9JaMSKmkZJMSHoUeEXSqIh4uFSsPzN36ewPFF1EVwM+D2wTEbeUjtWr4lBvMHNCreg2uTQwPq96jdT1s9KypTLN+DuwHSmZeKGktfP5Qhp3bVFgh4iYlOPpSVsyz8zMzMzMzMzmIe7CaZUWJn0uphYrJC0GfL3OfkXSq3KE/I9m3cxJuB1ILbfK+5SPtQpp0oKye4Adc9KssBMpAXxvfv8gsI6kVUt1rQBsWCrTjBMiYjpwCCl59/PStl6kCQ9mlNbtghPSZmZmZmZmZvMk/+C3mUTEBEkPAb+QNJGUKDqC1OWzb1FO0kmkAfqfJbXyOhJ4B7i/osp9JU0DniDNwrkaaSZNgP8ALwO/kXQ0qSvnscArFXWcAjwA/FXSuaQJDU4Gbs0TCEBqKXY4aQbPX5C6fR4DvAWcPxvXY6ykHwMXSRoeEU8CdwI9SDOTXkxq+faTfP5mZmZmZmZmNo9xAs2q+Q4p6XQZqfvlWaQui98vlZkAHEZKZk0kdeXcJyIqxyH7NmmCgeOBl0gTFTwCEBFTJe0EnA1cQ0qm/QrYBFirqCAiHpa0DXAiaVKCCcAVpIQZpbq2AE4DLgYEjAS+GREd6cL5kYi4TNLupCTaRhHxuKTBwFBSC7t/ATsDwxupb511YNQsnWfNzMzMzMzMrLtS27jxZp0nJ5guBRaLiPdaHE63MmjQoBjlDJqZmZmZmZlZtyNpdEQMqlzvMdDMzMzMzMzMzMxqcALNzMzMzMzMzMysBifQrEtExLCIkLtvmpmZmZmZmdnczgk0MzMzMzMzMzOzGpqehVNSP2BCREzP79cDdgMCGBYRj3VuiGZmZmZmZmZmZq3TcAJN0pLAjcD6wBRJhwDPA7fS1pJtf0nrR8TjnR6pmZmZmZmZmZlZCzTThfNwYAPgIeDfwGnAccBjwE7AL4FFgJ92coxmZmZmZmZmZmYt00wXzm8Aj5KSaD2Ah4EvAl+MiFHAXyWtC2zU6VGamZmZmZmZmZm1SDMt0FYEbo9kBnBbXl8e8+wxYPnOCs7MzMzMzMzMzKzVmkmgLQq8V3r/LkBETCutmwIs1AlxmZmZmZmZmZmZdQtNz8Jp1h1IWgyYFhFTWx1Ls0aPBqnVUZiZmVlniGh1BGZmZjYnNJtA+4akgfnvtQEkXVLavnYnxGQ2C0kfBw4DvgoMABYGDgDOb2VcZmZmZmZmZjbvazaBtjazJskGV7zvsv8PJ2ko8P2I6NdVx6hx7N7AEcAuwMrAROA/wGURcXEn1D8GuCYiftLEPgsBPwP+GhGPzm4M3ZWkzwAjgaeBHwEvkT5nT7UwLDMzMzMzMzObTzSTQFu1y6KYO/wZ+DxwPPAE0B/YGNgWmO0EGrAjMK7JfRYCjgHGkGZInVedDzwObFUx5p6ZmZmZmZmZWZdrOIEWES92ZSDdmaRPkLoO7hIRV5c2DZdmbzQrSb0i4v2IeGS2gpxHSfo0sAGwtpNnZmZmZmZmZtYKzczC2a1I6i3pLElPS5os6QVJZ0vqWyozUtLVVfb9taT/FckvSSdJelzSe5JelnS5pAGlXZbIr69X1hUx89CxklaRdKWkt3Jcj0n6Tt42UFJI2l3SZZLeAW7I28ZIOrVUzzBJoyR9Q9J/JE2RdG9OKBXeza+X5nqjNEZdtWvWSJ1IOlTSQ5ImSHpD0g2SVqsoc16+hlNzmcsk9SttHynpGklD8rm9L+kmSStU1FPv2n8amARsJemZHPOTknavcn675LqmSnpJ0q8k9czbNildo2rLsFxuaO5OW9S5sKS7JP1L0uJ53XKSLpH0fD6vZyQdn7vUmpmZmZmZmdk8pulZOCWtD+xL6s64BDABGA1cGhH3dW54NS0K9ACOAsYCK+W/rya1FgMYDpwqqXdETMrxizSO2Z9Kya/+wAnAq8AywKHAnZLWiogPSWNvTQLOkHQkcHdETKkMSFJ/4H5gMvAT0lhda+XYyk4F/gLsDHxQ4xxXAU4DjgbeB44FbpX0iXz8zYA7Sd1Kb8r7vFajvkbqBFgROAt4EehLGqz/vlxmQi7zIPA3YDywPHAccG4+p8IGwCeBHwOLACcDfwXWLZWpd+175+WEHOtDwDeBP0r6MCKuBJC0Fel+Xwb8FPhsjmnpHP/DOZ7C/RXXbWzlhZK0APAHUvflDUvn3i+f94+Bt4HVgaE5/v0r68l1DQGGpHcrVytiZmZmZmZmZt1UUwk0SccDRwKV3RbXBvaWdHJE/KyzgqslIsYCB5Zi6wm8ANwraeWI+B9wDXAm8DXgqlx0fVIG46pSXXuX6ulBSq68DHyJlCybKGk/4ELgVmC6pAdIyZWLSom4HwGLA+tERJHIuqNK+A9ExMENnGY/YIciMSlpNPBf0sQN55GSSQD/jYgHGqivkTqJiB8VhfP1GAG8CexASlAREZfmBFMPYDlSsvCTFcfqD2yQ7wWSXiTdn60j4pZcT81rT9tn7fiIOD7/faukFUlJqyvzul8CIyNiz/z+ltzA8ERJx0fEy8BH1yhvq3fdzgA2BzaKiFeLlRHxOClBWtT1D1KC9RJJP6jW1TQiLgAuSOUHecJ7MzMzMzMzs7lIw104Je1MmvHxf6QWaB8DeuXXffP6wyXt0gVxthfT9yQ9Iuk9YDpwb960OnyUZLsT2LW0266kxMmoUj3bSLpP0gRgBimB81E9ua4rSa239iYl31YnJUSuKNW9GXBLKXnWnpvqbC+8WW7Vl8ehGw2sV2snST0k9Swt5YRn3TolrS9phKRxpOsxGehD6XpkvwCmkVqqbQScVLH94SJ5lo/1D1Iirnysutc+q+yKOxxYXdIyOfH2hXbKLMDMLc8aIukI4AfA4RHxn4ptknSIpKckvU/67F0OLIybl5mZmZmZmZnNc5oZA+0HwBvAuhFxSUSMiYip+fUSUre8sUAjLatmm6QdSa2h7id1G1yfNJMlpO6ChauAbST1zS2mdiYlVop61gWuJyVuvkdKtqxfpR4iYlxEXBoRe5C6ZV4KfFvS53KRpanfhRLSdWzEm+2sW67OfneQkjrF8pVG65S0MnAbqeXX/qTE2Lq5zCIV+11Aulb7AyOBfzUTf4PXfkZ+rbxmxfulSK3qFqxTphnLk1q0/RP4oaQFK7YfQuqGey2pVd56tH3uK6+RmZmZmZmZmc3lmunC+Tngsoh4q9rGiHhLacD+PTolsvp2Bh6MiIOKFZK+UqXctaSxuXYgtZRanlICjZR0GwvsWnTFlLRKvYNHxHRJpwN7AZ8iJY/GUT+5BdBoF77+7ax7ss5++wOLld4/3USdW5PGl9uhNG5cT6okoXK3xleBB/MEAleSxh6rd6wiydjItX+jtN+40vpl8+v4vEyvcrxymWYsSLqvfwOeInVb/mVp+87ANRFxVLFCFRMxmJmZmZmZmdm8o5kWaD1JXflqmUwHJibooF7A1Ip1s8zMGBFvk1pU7ZqXf0fEYxX1TK+YTXOmeiQtJqlXlRg+kV+LJM8dwFclLVulbEf0l7RhKY6VSV0V/5lXFWNtVbaUezoiRpWWd0ub69XZC/iQtpZfkCZdqHdfezFr98Uv5PqLY21ESnKVj1Xz2ueyU5l5coIipmciYmxEfEDqhlqtzIekVorNeDEihkXEG6Sxzn4maY3S9oY+e2ZmZmZmZmY2b2gm2fVfYHtJR+bZEWeSu0dum8t1pSLZMgI4W9JRpBkhtyUN+F7NcOAS0oyhZ1VsGwEcIukM4AZgQ+C7FWU+CVwv6RLgPlKicG3SrJ+P0jb22umkFnj3SPoVaWD9NYDeEXFK86fKW6TZJn9O24yZbwLDACJimqQXgF0kPQFMAR6rNoh9o3WSxozrAVwq6WJgTVIS6Z2iAkkDSLNi3kRq3bUeafbMv1Ycayxwk6RjaJuF8+FiAgEauPYRMUHSmcDPJc0ARgE7ke73bqWix5AmF7iU1G33M6RZOC/MEwh0SJ4s4bvAhZK+nJN9I4D/k/Qg6fO+O7BaR49hZmZmZmZmZt1bMwm0K0hJk+sk/Tgini02SPo48Gvg06SkUlfpRVurq/NJExj8kJScGQF8h9JMiyXXkVpU9aM0+yZARNws6XDSGG/7kVorbQ88Uyr2X+Ai4KukmT97kSZNuAQ4OSJm5LrG5lZWp5BmcFwYeBY4sYPn+yLpmp9EmsBgFPCdiJhSKnMAaTyu2/PxVgXGdLTOiHhc0mDSDJc7krqmzjRuHCnxNoA0a+dipG6c5+Z9yu7LcZ0BLEMaJ21IsbHBaw9wBClpeRCpBduzwHcjojyT6m2Svg38nJTQehP4DSmxNruGAI+T7v05pO6cywDFrKB/Af6PlASsa511YNSo+uXMzMzMzMzMrHvQzL3nahSUFiJ1hdyY1C3uVdJYVgOAFUjdQe8FtqjTAqrjwUrXACtERNOzKs5tJA0D1oqIQd25zhrHGgm8FRHf6upjzW0GDRoUo5xBMzMzMzMzM+t2JI2uljdpeAy0nBTbktTC7AVgRdLsjCvl90cBm3dF8kzSmpK+T2qdVNlN0MzMzMzMzMzMrMs0NeB/REwndUc8UVIfYHFgQkS81xXBlZwFfBz4LXBaFx/LzMzMzMzMzMzsIx2eMTMnzbo6cVYca9M5cZzuJCIGzw111jjWJnPqWGZmZmZmZmZmXanhLpyS1pH0C0nLtrN9QN6+dueFZ2ZmZmZmZmZm1loNJ9CAQ4F9SbMbVvMGsA/w49kNyszMzMzMzMzMrLtoJoG2AXBXtDNtZ15/J7BRZwRmZmZmZmZmZmbWHTSTQBsAvFynzKvAch0Px8zMzMzMzMzMrHtpJoE2GVimTpllgKkdD8fMzMzMzMzMzKx7aSaB9iiwg6Q+1TZK6gvskMuZmZmZmZmZmZnNE5pJoF1AamE2QtJnyxskfQ64DeiXy5mZmZmZmZmZmc0TejZaMCKGS9oG2AN4RNIbwCvACsCygIDLIuLKLonUbB4xejRIrY7CzMzMqqk+XZaZmZnN75ppgUZEDAYOAJ4iTSqwTn59EhiSt1sLSRoqKfLyoaS3JT0k6VeSBnSwzsMkbdKJMfaTdJak5yVNkfSqpFslfaOJOjbJ57hWZ8VlZmZmZmZmZlZNwy3QChFxAXCBpEWBJYB3ImJyp0dms2MCsHX+e3HgC8CBwBBJW0fE6CbrOww4Cxg5u4FJWhC4C1gU+BXwX2BFYCtgc+CvDVb1MLBB3t/MzMzMzMzMrMs0nUAr5KSZE2fd04yIeKD0/lZJ5wJ3A1dJ+lREfNCi2DYB1gLWi4iHSuv/KDXesTEiJgIP1C1oZmZmZmZmZjabmurCCSCpj6TvSTpN0sX59Xvtzc5p3UNEvENqSbYasGWxXtJJkh6X9J6klyVdXu7qKWkMsDRwTKlr6CZ526G5e+gESW9IukHSanVCWSK/vl4lxplGHZH02VznOzm+f0raMm+bpQunpAUkHSHpOUlTJT0jac+KOkdKukbSd3K5iZL+JmnFinK9JJ0i6cVc1wuSTqwos6+kJ/P2FyUdVufczczMzMzMzGwu1FQLNEk7A+eRkiDl1kIBnCFp/4i4phPjs841EpgBrA/cktf1B04AXiXNsnoocKektSLiQ2BHUpfLa4CL8j5P5dcVSV07XwT6ksbHu0/SJyJiQjsxPAp8CFwi6VjggYiYUVlI0qeAfwBP53rHAYOAlWqc35nAnsAvSV08t8zHGRcRN5bKfRFYPp9rL+C3pNljt83HFnAdqYvoccBo0mQZXy7F99N83U4hXdd1gOMkTY6Is2rEaGZmZmZmZmZzmYYTaLnlz5Wk5MdlpKTB66RJBDYFvgNcKemdiLi980O12RURUyS9RZo1tVi3d/G3pB7A/cDLwJeAuyPiEUkzgJcruoUSET+q2HcE8CawA+kzUi2GZ3Py6STgHmCKpL8DF0fE1aWix5DGcvtyRLyf141o79xyy7cDgb0i4vd59e2Slst1lRNofYHtIuLtvO8A4HRJvfKxtiIl33aIiOtL+12Wy/fNdR4fEccWseVxAX8u6dwWdpE1MzMzMzMzs07WTBfOXwBTgfUjYq+I+H1E3JpfBwMbAtNzOeu+ZhpnTNI2ku6TNIHUOu3lvGn1uhVJ60saIWlc3ncy0KfevhFxGrAqcDBwA6lF2J8qukhuBgwvJc/q2ZyU3L1WUs9iAe4A1s4JvsJDRfIsK1rUrVA69viK5FnZBkBv4OqKY91JSk6uWLmDpCGSRkkaBWMbPCUzMzMzMzMz6w6aSaB9npTQeLjaxogYBfyJNOOjdUOSFiGNZ/ZGfr8ucD0pafY9UmJo/Vx8kTp1rQzcRkrI7Q9sBKxLaoFWc1+AiHglIs6JiF1ICadbgJ9KWjoXWRp4rYnT6wf0ILVam15ahpFaWi5XKvtOxb7T8msRd71j98uvT1Yc6668fpZuphFxQUQMiohBqaesmZmZmZmZmc0tmhkDbSr1Exqv5nLWPW1Kuuf35/c7kppD7VoM4C9plQbr2hpYlNTNcVLetyewVLNBRcQkSefkOlcjjXc2jpmTXvWMJ7WC24jUEq3Sm03UVe/Y4/Pr9uRkZIWnmziWmZmZmZmZmXVzzSTQ7iElJ2rZCLi74+FYV5G0BHAy8BxQjFHXC5heMfvl7lV2n8asrcp6kRJV5QkAdqHOZ0rSUsCEKmOEfSK/FgmpO4BdJB0VEVNq1ZndSWqBtnhEtDtWWoPuAA6TtH3F5AOF+4H3geUj4qbZPJaZmZmZmZmZdXPNJNAOB+6XdBJwXNHqCEBSb9Kg6muRxkKz1uopqeiKuRhphsgDSS3Gti4lr0YAh0g6gzQW2YbAd6vU9x9gO0m3AO+RWlgVCatLJV0MrAn8hFm7R1baDDhR0qXAQ6Qk3IbAEcCNETEmlzs2b79b0m9IrcI+D4yLiEsqK42IpyWdB1wl6RRgFCnptyawekTsWyeushHArcAVkooZPZcDNo6I/SPiHUlDgd/mFnt3k7pDrw5sGhE7NnEsMzMzMzMzM+vmmk2gPQb8FBgi6WFSa6FlSeOeLU5KJBwuzTROfUTEPp0TrjVocVIrqQAmklqd/RE4MyJeLwpFxM2SDgd+AOyX99keeKaivp8CZwM3kZJwm0bESEmDgaGkrqD/AnYGhteJ7UHgOlJrtcNISbgxwPHAb0uxPS3pS6TZOi/Kq58Cflaj7oNz7PsBv8zn/hRwcZ2YZhIRIWlH4DjgENKgZa8CV5TKnCLpVeBHwKHAlHzseudvZmZmZmZmZnMZzdx7r0ZBqdq4Uo2IiOhRv5jZ/GHQoEExatSoVodhZmZmZmZmZhUkjU4TAM6smRZoq3ZiPGZmZmZmZmZmZnOFhhNoEfFiVwZiZmZmZmZmZmbWHS3QaEFJX+jKQMzMzMzMzMzMzLqjhhNowChJD0raW9KiXRaRmZmZmZmZmZlZN9JMAu0m0mybFwKvSjpT0me6JiwzMzMzMzMzM7PuoeEEWkR8jTSRwHHAROBg4FFJ/5C0h6SFuyhGMzMzMzMzMzOzlmmmBRoR8XJEDAUGAjsANwPrAZeSWqWdLmmNzg7SzMzMzMzMzMysVZpKoBUi4sOIuKHUKu2XwDTg/4AnJI2U9K1OjNPMzMzMzMzMzKwlOpRAq/Bp4LPA0oCAccCXgeGSRksa2AnHMDMzMzMzMzMza4kOJdAk9Zd0hKT/An8DvgGMBHYCBgCrAecDawPndE6oZmZmZmZmZmZmc17PZgpL2hzYnzT+2YLA28AZwLkR8Vyp6AvAQXligV06KVYzMzMzMzMzM7M5ruEEmqRngY+RummOIrUsuyoiptTY7Vmg92xFaFZFTs4uFBHvtjqWZo0eDVKrozAzM+s6Ea2OwMzMzKxzNdOFcwVgGLBuRKwXEcPqJM8ALgc27WhwZgVJvSUdK+kJSe8CU4ALWh2XmZmZmZmZmc37munCuXxEvNNM5RHxEvBScyHNOyQNBb4fEf1aHcvcTFJv4F6gH2nG138BHwIvtjIuMzMzMzMzM5s/NJxAazR5JmnViHih4yGZzeIoYHlgUE7KmpmZmZmZmZnNMQ134ZR0QANl9gYena2IzEokCdgHOMHJMzMzMzMzMzNrhWbGQDtH0kHVNkhaWtJfgIuAcZ0S2Twmj+F1lqSnJU2W9IKksyX1LZUZKenqKvv+WtL/cjIJSSdJelzSe5JelnS5pAENxDBYUkhaV9I9kt6X9IykHSvKbSdphKQ3JU2U9ICkrSrKDJH0n3wu70i6XdIXStuHSnpL0kaS/p+9Ow+3qqr/OP7+ADkP5Zg/TXFIyyErriZqSTkPSaDibDhrWuFQzorzrOWQ4qyVQs5DKpKKiop5UXPK0hSJREBQcGSQ7++PtQ5sNucOBy7cy+Xzep7z3LP3Wnut79772KPf1vCCpC8kvSRp81I7+0kaImm8pA8lPS6prlBlWWAFYClJz0v6NN/z2ZI6ldr6rqRHc0wf5ueyYqE8GvkMz3W65ePOhevOlTRB0oaFc7P1DszMzMzMzMxs/lNLAm0IcLmkXxVPStoOeAX4GXAzsGGVaw0WAzqSpiNuD5wC/AQoJswGADvkNb+A6SOwegF/iZi+p9UKwDnAjkAf0u6oj0lq7vscANwL9CS9u9uLySFgdeB+YF9gF+AZ4CFJmxXqvAuclu9lL2Ay8GAphsWAPwFXA7sBH+V2iommzsAtuXwv0pp5T0laI5dXnsUZwOs5nsuAY4ErKo1IWh4YnPvcC/glsAUwSNJCuVrXwudF4MHC8UxJxEK7RwJHAz+LiH8Uiub0HZiZmZmZmZnZfKKWTQS2Ax4ALs0jf/4AXAwcBowHdo2Iu1o+xPYhIsYCh1eO8zN8BxgiadWIGAHcAVwO/BTon6tuAqxaOCYiDii00xF4FhgJbA482YxwrouIi/L1A0mJqROAPXL7xcRUB+BxYD3SVMqnc52BObnXEVgK6EZKpn2V9HsAWBQ4KSJuzW09DowgJZyOz+2cUeprELAxsA8paaZcPDgifp6/P5wH450r6ayIGAkck8u2jYiJub03gaGkpNttETG00NdEYGzxXJmkXYFLgX0i4vFiWa3vQNIhwCHpaNWGujQzMzMzMzOzNqjZo2Ui4jNgB+BR4ELgP6SE0CPABk6eNU3SvpJelPQJMIU0qg9gbZieZHsM2L1w2e7AfyKivtDO9pKekTQBmEpK3ExvR1IHSZ0Kn/J7vrvyJSKmkUajbVxofxVJN0v6X25/CrBNpf2CLXLZOOA3wJURMb5Up9jXJ8xIkFX6+rakuyWNBr7M7a1Tpa/y1NYBpN9v13y8MfBIJXmW+3sOGE5KatVqC9LouQERMaBc2NQ7KIuIayKiLiLqYPnZCMfMzMzMzMzMWktN080i4gvS6KiBwEqkUUHbR8T7cyO49iSvM3YLaaTSbqSRZZVpg4sUqvYHtpe0VE587UZKFlXa2Qi4j5Sw2ZeUQNqk1M6ppERU5XNqKZwxVY5Xyu13yO1vmq/7MbAR8FApToBhuWwX4GFScrXok4j4vJG+liQlYL9Bmib5w9zePwp9Tc1/R5faqRwvk/+uVKVOpd4yVc435RrS/fWUtGaxoJnvwMzMzMzMzMzaiVqmcAIQEZMkdSdNN9xJ0pkRcUrLh9bu7AY8FxHTN2KQtEWVencDVwHdSeuM/R+FBBop6TYW2L2yJpqk1UptXEOablvxXql8BWbe7GEFYFT+vhbwPWD7iHi4EOui5UAj4mOgHqiX9D7wuKTVCgnVJSQtWkqiFfvqCqwCbB0RbxT6WrpQ/wPSyLQVSt1XNgeojHgbVaVOpd6wKuebcitpyuoTQD9gq0JZc96BmZmZmZmZmbUTbq/36QAAIABJREFUzU6gSbqhdGoiMA04UdL3mDGqKSLiwBaKrz1ZFJhUOrd3uVJEfCjpEdLUzXeBf0bEy6V2phQ2FJilnYh4j1mTZkU9gH/C9BFn3YG/F9qnGGtODm0GFOMoWxRYCPg6UByR2IOUjELSEsDWpARfQ31tStpYYFi+ly8k1ZMSkFcV2u1F+v09m4+fAw6XtGRO7FVGinVmxlTZWpweEdMkHQy8JOmAiKj8M9DkOzAzMzMzMzOz9qOWEWi9GynbofA9SCN3LKkkWQYBV0o6iZTs2QHYsoFrBgA3ABMo7DRZaKePpN+RdsrclLTgfi0OkjQZeBU4iDTqbM9c9gZpauLFkk4BlgROB/5XbEBSP9KGAiNIu3aeRkr4vV6o9jlwdk6cvUfaOXMh4Pe5fCjwCXCtpAtIo9H6lvsCzgbulXQjaYrrBsCZwLV5AwGAS0hr8g2UdD6wBHAeaZfRO2t7PDNExBuSzgEukvTXiBhNy7wDMzMzMzMzM5tP1JJAW32uRdF+LQpMzt/7AWsAvyatkzUI2IuURCq7l7T213IUdt8EiIgHJR0H/BI4mDQCayfg3zXEtQdpd8mzgP+SpiK+mNufJKkncCVpmu5IUgKrG7B+oY1J+foVSdMonwROjojJhTqfAfuRdhb9Nik5t0NEjMp9jZa0G3BRvuc3Sbu6/rZ0z/dL2hM4hTTSa0y+pm+hzlhJPybtDHsb6bk/CBxViml2nEsa8XY50GtO30GXLlBf33Q9MzMzMzMzM2sbNPMsNGtJku4AVo6Irk1Wngck9QZuBJbMO2LOzb76AkdGxHJzs5/5UV1dXdQ7g2ZmZmZmZmbW5kgaFhF15fM17cJpzSNpPUlHkkYl3dPa8ZiZmZmZmZmZ2eyreRdOa5YrgDVJa31d0sqxmJmZmZmZmZnZHPAUTrN5zFM4zczMzMzMzNomT+E0MzMzMzMzMzObDU6gmZmZmZmZmZmZNcIJNDMzMzMzMzMzs0Y4gWZmZmZmZmZmZtYIJ9DMzMzMzMzMzMwa0amWypIE7ApsC6wMLFylWkTEli0Qm5mZmZmZmZmZWatrdgJN0sLAg0A3QEDkvxVROG9mZmZmZmZmZtYu1DIC7Tjgx8CZwO+BD4C+wDWkpNp5wDPAvi0aoVmJpA7A1yJiXGvHMjuGDQOp6XpmZmbzq/D/nWpmZmbtTC1roO0GvBARp0XE+MrJiHg/IvoDPwF2Avq0cIxmSOom6R5Jo4DJwAeS1mntuMzMzMzMzMys/aslgbYm8HThOICvTD+IeBv4K9C7RSKbxyT1lRSFz3uS7pS0Zg1tHCLpZ1XOD5d0UctGvOCQtB/wKPARaYTjJsCGwJutGZeZmZmZmZmZLRhqmcI5BfiicPwxsHypzrvAznMaVCuaAGyXv69Bmq76qKT1IuLTZlx/CPAqcM9cim+BI2l54DLggog4obXjMTMzMzMzM7MFTy0JtJGknTcr/g10LdX5HjCe+dfUiBiavw+VNAJ4CtgBuL31wlqg7QZMAk5r7UDMzMzMzMzMbMFUyxTOp4FNC8f3ABtIuk7SjpIuBLYCBrdgfK1tWP67rqRpklYvFkpaPZ/vLmkw0AX4eWEaaO9S/aMkjZT0oaT+kr5apb17JE2U9LGk+yWtVaoTkn4t6RxJYyWNkXRl3iW1UZWppJJOkfS+pE8k/VnS0oU6i0u6QtK/JH0m6Z3c/lKFOktIGpz7npTr9M2L+xfjPFrS7yWNl/SRpMslLVSos5KkGyS9LelzSf+WdFaxDrAuKVl7eX52n+W+60r31jHHMCLH9JqkvQrl5Sm65U/vXG+wpJsK13XO03mL57pKuk/SKEmfSnpJ0t5NPX8zMzMzMzMzmz/VMgLtVuAbkjpHxHDgd0B34ABgf0DAW8DxLR1kK+qc/w4H3gN+Ttp5tKI3MIa09tubwJ3A26SpnwD/KdTtBbxMmua5CnAJcA7wC4CcAHuUNFX2YGAqcDrwhKQNihs3AMcAjwH7AN8BziVNn72gGfe0J+k9HQyslK+5jjTSC2AxoCNwEjAW+Eb+fjuwba4zDbiLtPPqZzmG83L9K0txDgX2BtYDziZNA/5NLl+ONGLxaOBDYG3S810eODTXWRzYHPgmcAJp99ffAI9L+l5EvJXrnQH8Nj+z54FdgD9Lioi4Ld/jw7nu93OcPYFR+VzxXQEgadl8zUvAQYWi1UgJ5avz/WwG3ChpWu7LzMzMzMzMzNoRxRzsMy6pEymJthYpyXR/RHzWMqHNW5L6AkcCX8+n1gD6kUaVrQMcQUoErRERIUnAO8AdEXFsbqMeeDUiepfaHg58CawTEVPzud8Be0TE1/PxYcAVwNp5QwYkrUJKyJ0WEefmcwE8FRE/KrR/D/D1iNikiXscDiwFrBoRn+RzewN/BNaLiH9WuaYT8ANgCLBaRIwolHUkJWHXBR4Ebo+IXxXi/BewbkRMy+dOIiXjViklBIt99QJuAJaKiMl55NfPgW4R8USutzjp93ZXRBwqaRngv6R10k4vtPcgsGZErFPqpxvwOLB6TgYXywbntn9BSlJ2AH7c0Bp4+XfQkZSQ+2ZE/KSBeoeQkqfAql1SvtPMzKx9moN/vTQzMzNrVZKGRURd+XwtUzhnERFTI+LOiDg/IgbMr8mzgmVJI8CmkJI/awC7R8QoUlJnNaBbrvvjfHxjM9t+vJI8y14HVpBU2cl0Y+CFSvIMICJGkkY6bV5q65HS8eukUW1ASkQVP6W6gyrJs+xu0ujBjQrX7yvpRUmfkJ7FkFy0dqmtR0kjsF4g7cp6Tan83kryLLsLWBRYP/cjSX0kvS7p89zXn4GFgVUL142pJM8AcjLrAWY8l/VJI+fK69QNANZW2oigFh3ztT8A9i4nzyR9TdJlkt5lxu/lEGZ9PtNFxDURUZf+Iaw1HDMzMzMzMzNrTXOUQKtG0g9aus15aAIpkVRHSkh1joiHAHJiazBpuir5798j4rVmtv1R6XgyKXFVWbtsJWB0letGA8s0o61FCsdTSp+iMcWDnPT8JPePpB7ALcCzpGmdmwA9cvViH5CmWf6QNDXzUdIosAb7KhyvlP/2AS4iJfG6k5KIR5T6mlqlHZj5uaxUOFeuA7M+v6b0Ik3zHM6M6aZFNwG7AxcC25B+Mzcw6/MxMzMzMzMzs3ag2WugSTo3Ik5opLwDaf2q44GFGqrXxk2NiPpGyq8DrpV0Amn9rGNasO9RpHXCylak9p1NN2qkbIXigaTFgCWYsRbYbsBzEfGLQp0tqjUUEf8ijdQbIukR0tpvv2qor8Jxsa87IuKkQl/rlq4ZXaUdmPm5VNpbARhXqgO1P78vgO3z9QMl/bkwfXQRYCfgiIi4uhB3iyejzczMzMzMzKxtqOU/+o+TVHWReknfJI1YOpk0na+9uos02qs/6dn1L5WXR4LV4jmgiwo7fUpambTz6ZAGr6oiIuqLn1Lx1pKWKBz3IE2/rNRbFJhUuqY5O0wuyszTLgG6lxJLPYHPgVdr6Osp0lTX4ppviwE7MuO5vErazGC30rW9gH9HxNhmxF90d0S8HBGDSOvDXZMTZ5BGDHYoxi1pSWDnGvswMzMzMzMzs/lELbtw3g4cI6ljREwfeZUXv7+QlFg4HTirZUNsOyLiC0l/Jk0zvC0iylMp3wC2lbQtaSTUOxExrtxOA24CjgMeknQqadOB00i7TvZrifizz4G/SrqQNPXxQlLC6PVcPgi4Mi/4/xywA7BlsQFJO5ASe8+SpojuSlqP7FBmtiRwu6RrSaPrTgGuLGwgMAj4laTnSLtg7k3akKLoEeDvwABJx5Oe67Gk5NuFABExPm/KcLKkqaRkYM8c+541P6GZHQ38EzgVODEiJkh6HjhV0kTSjqTHk6b/LjWHfZmZmZmZmZlZG1RLAm1P0npUffLC9OcA15Omuv0H2Cci/t7yIbY595ASaDdUKTuLNArrL6Rkyv6kxFiTImKSpK2AS0jPVaQ113aptmPlHOgPfJz7WAK4Dzi8UN6PtHnCr0mj6QYBewFDC3U+ICXVfkUajfU2cGRElDcRuDi3dVuudz1wYqH8DNKK+pWk6125zfsrFSJimqSdSM/l96RE7VDSzphvFdo6lfT7PJw09fIt0m+yPEqwJhExTlIf4GZJ/SPiZdLz6EdaK24caffUxUi7uDapSxeob2yisJmZmZmZmZm1KYoa9hmXJNKuk/uR1olaGLgWOLod7MDZLHkaay9gjdIOk22epOGkNceOnQd9BfDLiLhibvc1v6mrq4t6Z9DMzMzMzMzM2hxJwyKirny+lhFoRERI2p80be9AYHBEHNZCMbZpktYB1iWNcDp9fkuemZmZmZmZmZnZ7Kl558BIDgauAraQdFMemdbe9QNuBR4ELmvlWMzMzMzMzMzMbB5p9gg0SY9VOT0N2Bf4rqTKOl0REVtWqTtfi4hurR3DnIqIzvOwrwUhqWpmZmZmZmZmC4BapnB2a6TsO4XvzV9UzczMzMzMzMzMrI1rdgItImqe7mlmZmZmZmZmZja/c1LMzMzMzMzMzMysEU6gmZmZmZmZmZmZNaKWTQR+1Ny6EfHk7IVjZmZmZmZmZmbWttSyicBgmr9BQMfaQzEzMzMzMzMzM2t7akmgVTwPPNTSgZiZmZmZmZmZmbVFtSTQ9gAuBjYC3gP6RMSIuRKVmZmZmZmZmZlZG6GI5s7KBEmLA6cDvwImA2cBF0XE1LkT3oJNUnNezo8jYvDcjsVajlQXUN/aYZiZzVdq+NcVMzMzM7PZJmlYRNTNcr6WBFqhsfWBK4EfAm8AR0bEY3Mcpc1E0iaFw0WBx0hJy78Wzr8eERPnaWA2R5xAMzOrnRNoZmZmZjYvNJRAm5010IiIV4EtJO0HXAgMkvQX4OiIGDVnoVpFRAytfJe0RP76n+J5MzMzMzMzMzObuzrMycURcQuwNvAHYDfgDUlHt0RgVhtJq0rqL2m8pM8kDZS0TqnOopIukPSupEmS3pF0bi4bLCka+XTO9UJS70Kby0uaWJxuKqlbrreNpAckfSpphKTDqsTdS9IrOZ7/SjpbUqdCee9SHGMlDZC0YqFOV0n3SRqV+3pJ0t6lfirtLFE6f4ekwYXjvpKGl+qcn6/tWzrfXVK9pC8kvZ+f7VcafktmZmZmZmZmNj9q9gg0STc0UeVl4LvABcAlcxKU1UbSMsAQYBxwGPAZcDzwN0lrR8TnkgTcC3QFzgSGASuTpuEC/AJYKn8/CNgR6FHopqGRhacAizVQdj3wR+Dy3NZVkkZGxAM57m2AAcAtwG+A7+TYls33UfQT4HNgHeBS4PekjS0AVgOeBq4GvgA2A26UNC0ibmsgtmaRtDLwS+DL0vlewG1AP+BEYE3gXFJS+tg56dPMzMzMzMzM2pZapnD2bmY9zUYcNmeOAhYHvhsR4wEkPQ0MBw4grVe3DbA10D0i7itcewtARLxeOSFpO2BSU1NFJa0OHArcBBxYpcpDEXFi/j5Q0prAycAD+dwZwOCI+Hk+fjjl+ThX0lkRMbLQ1vMR8QkwVNKmwOaVgojoX4hJwJPAKsDBpCTXnOgLPAOsVerjQuCWiPhF4fwk4EpJ50bEuDns18zMzMzMzMzaiFqmcK7ezM8aLRyjNW0rYBAwUVKnPAXyY9Ios8rCdz8BxpeSZ3PqTOAR0ui3au4uHd8FdJHUUVJH4PvA7aU6A0i/y66l8x3zva1Hut+nKgWSvibpMknvAlPy5xDS9OKySjuV59RgwlfSt0iJ4+NLRWsDqwJ/KbX1GLAIsH6Vtg7J0z3rYWxDXZqZmZmZmZlZG9TsEWgR8e7cDMTmyHLAJsDuVcoezX+XpeFpmDWTtGHu73vMSNKVjaly3IkUL8BXgNGlOpXjZUrnPyp8f5E0kq3iJtL9nwm8DkwEDge6V4npoyrnnqhyDuBs4O6IqM8j4yoq8T/YwHXfKJ+IiGuAa6CyC6eZmZmZmZmZzS9qWQNtP+CliHh5LsZjs2c8cB8pgVT2cf47DlipBfs8F/hzRLwqqaEE2gpVjqcCH+TjKVXqVDYHGF86/yPSGmjLktYce1jSxsBCwE7AERFxdaWypIZGV1baqTgf6FiuJOkHwE+B9aq0UYntEFIyr+ydBvo2MzMzMzMzs/lQLWug3URaD8oJtLbnUaAX8FpEfN5Ind9K2qmyiP8c2II0JbTaFMmiHsBDpeNhEfElgKRhpN1bryrU6QVMA54ttfViXgMNSQuREobfII0o6wBMqlSUtCSwM1BtpNf0dnLdD5kxoqzoPOD6iHizStm/gP8BnSPi2irlZmZmZmZmZtaO1JJAs7brEmAf4DFJl5OSOyuSEl1D8k6Ug4CBwK2SzgBeII1I+1FEHFpjf/sBv4uIEU3U217S2aQpkj3JmxgUyk8jbS5wI9Af2IA0iu7a0gYCABtJqoxAOw74EHgvIqZIeh44VdJEUvLteGACM3YVrdU3gOWBPasVRsQ0SccAf5S0FClJOJm0/t/PgF0j4rPZ7NvMzMzMzMzM2hgn0NqBiPhA0iakNbsuBb5KWu9sCHnEYESEpB6kBFUfUoLoPeDW2ejyE+CcZtQ7KPd1FGna4xHFTQwi4hFJe5DWM9ubtEbaxaTEWtlj+e8E0rTJ7SNiSj63F9CPtKPoOOAKYDHgyNpua7oOwKUR8X5DFSJiQE7YnUja6fRL4G3SDqOTZ7NfMzMzMzMzM2uDFNG89cwlTQNOi4hq62yZTSepG/A4sEFEvNrK4bQ5dXV1UV9f39phmJmZmZmZmVmJpGERMcta7w0ttN6QvpK+bOIztYViNjMzMzMzMzMza3W1TuEcAQyfC3GYmZmZmZmZmZm1SbUm0G6MiDPmSiTWbkTEYECtHYeZmZmZmZmZWUuodQqnmZmZmZmZmZnZAsUJNDMzMzMzMzMzs0Y4gWZmZmZmZmZmZtaIWtZAWx34aG4FYmZmZmZmZmZm1hY1O4EWEe/OzUDMzMzMzMzMzMzaolp34UTSwsBGwMrAwtXqRMQtcxiXmZmZmZmZmZlZm1BTAk3SAcAFwNcaqgIE4ASamZmZmZmZmZm1C83eREDSdsB1wCjgWFKy7F7gJGBQPr4dOKDlwzQzMzMzMzMzM2sdtezCeQwwDtg0Ii7N516KiPMiYjvgYKAn8J8WjtGaoOSrkjq2dizziqSFJC3d2nGYmZmZmZmZWftXyxTO7wP3RsTHhXPTE3ARcb2kfUkj0rZvofisAZK+RxoJuAWwIuldbgcMbM245hZJnYBfA3sBawJLA0OBrq0Z1+wYNgyk1o7CzKxlRbR2BGZmZmZmc08tI9AWJ03frPgCWKpUpx74wZwG1R5J6ispCp/PJL0i6ZDZaGsr4GlSEulgUhLp+8BjLRt12yCpA/AAKTn7R1KicCNgt9aMy8zMzMzMzMwWDLWMQHsfWL5wPApYp1RnaWCBmUY4GyaQkj+QEpI/BfpJ+iQibm1OA3kX1GuBu4F9IhaI/8//IOBHpOnDL7V2MGZmZmZmZma2YKllBNprzJwwewrYUtIPASStD/TK9ay6qRExNH8ejYg+wPPAz2poY0tgZaDPApI8g5RA6+fkmZmZmZmZmZm1hloSaA8Bm0n6v3x8AfAlMFjSWOAfwJLAWS0bYrv3MfCVyoGkZSRdI2m0pC8kPSOpOC12XWA4cIykdyR9Lqle0rZNdSSpW54+uo2kByR9KmmEpMNK9bpKuk/SqFznJUl7l+p0z1NQP86fZyRtWSjvnfvaSNJTOc5/S+pRamdHSYMkjZE0UdJQSduUQl8XmCrpyVxnjKQ/SFqi1Nbqku7JdT6WdL+ktQrlw0vTaGf65Dqd83G3wnWHSppcjEvSMZKelzQhv6uZ+jIzMzMzMzOz9qOWBFo/0sinDwAi4nXSaKiH8rlHgO0j4sGWDrI9kdQpf5aStA9pE4C7c9nCwN+ArYDfkEamjQX+JunruYnFgW8CRwCXkHY+HQE8IGnzZoZxPfByvvZB4CpJOxXKVyOtsXYgaZrpncCNkvYs1BlDSqL+lBm7rz4gadlSXwOAe3OdV4DbJW1YKF8duB/YF9gFeAZ4SNJmhTqLkzZM+BjYEziVtJnAHZUK+dk9CnybtC5c79z2E5KWydV6kNaL65rv+8XCcdXNCCR1B64ADoiIRwpFq+Tz3XN/HYFnvDOomZmZmZmZWfvT7DXQImIKMLp0biiwU/UrrIplgSmlc5dFxC35+z7A+sB6EfEmgKS/Af8CjiEl1Sr7Nx4ZETfnOgNJCbFTgCZHogEPRcSJ+ftASWsCJ5MW6ici+lcqShLwJClhdDBwW67zLPBs3h1zMWC9HP9qwLhCX9dFxEWFOF8HTgD2yO1cUeirA/B4butAUhKv4i1g54j4MtcdDwyQ1DXHsj+wKrB2RLyd6zwHvA0cCpwbES8W+hoLLJ5/w1XlJF5/4MSI+FOxLCKOKtTrCAwiJRW7A7dQkjeLyBtGrNpQl2ZmZmZmZmbWBtUyAs3m3ATS7pEbAZsDvwZ+Lum0XL4VMAx4pzJSLZ9/AqgrtXV75UtETMvHm0NKehVGunXKiamiu0vHdwFdciIISV+TdJmkd0kJvymk5M/axYskdc5lE4BLgfuA8jpl0/vKcd4LbFxoYxVJN0v6HzA1t7dNuS/g7kryLLsz16+MutsYeKGSPMv9jSQl4Zo7Mq/o2/l+hkXEheVCSZvkqafjchyfAUtUibsSyzURURcRdTPvxWFmZmZmZmZmbV0tu3DanJsaEfWF46dzkuxcSZcDywGbMOsoNUhTJCElaz6JiM9K5aOBxfJUxj2BGwtlN5OmNFaMKV07hvRbWC63c1OO40zSiLGJwOGk0VVF75GSgSuQEmwP5iRZue3y8UowfcTZfaS1804ljTL7FDgjt1nxJbOOfvwyJ68q0zNXKtfJRpNGxdXqd0A90FXSZhExfTScpFVJU5b/Thrd9h4wGfgrsMhs9GVmZmZmZmZmbVizE2iSvmy6FgAREU7MNd8/gYWANYHxpKTN4VXqTcp/RwNLSFqslERbEfgsIiZJup+U2Kr4oNTWClWOpwIfSFqENC33iIi4ulKhyig2ImJyjhdJLwH/k1QfES+U2h5XOh6Vv68FfI+0dt7Dhb4WLXU1uhxzHi23LOmZkdtcrxwj6bmMr3K+KU8AO5KSiddK+m6+X4DtSNNWu0fEpzmeTsxI5pmZmZmZmZlZO1JLokukJMvfqT5CymbP+vnvf0mL4G8DjIiI8sitiqfy313Ja23ldcp2BYYARMQ4Zk5alfUgbf5QPB6WR3UtQZraW0nYIWlJYGcgGmmzkvRaFSgm0HqQkoSVJFx30m+oeE2xr9WAzUhrulU8BfSQdGJhGmdP0u93SD5+DthP0uoR8U5ua2VgU6BvI3E35JyImCKpT47/ZNIouUrc00j/PFT0wiM6zczMzMzMzNqlWv6D/2lSYqMzcA3QLyKqTZmzhnWStEn+vhDQhZSYuTci3pd0C3AYMFjSRaQF8Jclre/1fkRcGhFvSLoDuCIntv5DWtz/W1QfuVbN9pLOJo2y6glsTZ6eGRETJD0PnCppIilRdDxpnbOlKg1IOi/H9yZplNcJwEfAs6W+DpI0GXgVOIg06qyym+cbwEjgYkmnkKZyng78r9TGBcBQ4B5JV5E2NDgfGJg3EIA0Uuw40g6ep5KmfZ5GGn3Xr5nPZRYRMVbS0cB1kgZExGvAY6RdN2+UdD1p5Nux+f7NzMzMzMzMrJ2pZRfOH0raEPgVKaFyYiWR09hOhjaTpZmRYJoCvAtcDZwFEBFfSPoxaQ2w00mJqTGkEVv3Fdr5OSmBdFpu82Vgx4gYQvMcBPQBjiJNbzwiIort70VKOt1CGsl2BWnK4pGFOhOA35KSWRNJUzkPrJJU3YO0wcBZpFF2u1d2w8zTTXsCVwJ3kJJpZwPdmDEyj4h4QdL2wLmkTQkmALeSEmYU2toKuAS4njRicjCwS0TMzhTO6SLiFkl7k5Jom0XEK5J6k0a29QD+AewGDGhOe126QH190/XMzMzMzMzMrG1QRGOz8hq4SFqGNOrpcGZM2bs4Im5r2fCsJUnqBjwObBARr87lvnqTNjJYMiI+mZt9zW/q6uqi3hk0MzMzMzMzszZH0rCIqCufn2Vh+OaIiPERcT6wBmk63pqkEVFmZmZmZmZmZmbtymwvei7p/0gj0A4iTSN8rKWCMjMzMzMzMzMzaytqHoEmaQtJtwPDSWto3Qt8JyJ2aeHYrIVFxOCI0Nyevpn7uin35embZmZmZmZmZjZfa/YINEmHAkeQdhwcTtpI4IaI8M6DZmZmZmZmZmbWbtUyhfMqYCpwF/BXYBqws6RZKkbELS0SnZmZmZmZmZmZWSurdQ20TsAuQM98XMyeRT4OwAk0MzMzMzMzMzNrF2pJoO0/16IwMzMzMzMzMzNro5qdQIuIm+dmIGZmZmZmZmZmZm1RzbtwmpmZmZmZmZmZLUhqXQMNScuT1kH7NrB4RBxUOL868EpEfN6iUZqZmZmZmZmZmbWSmkagSToQGA5cCfySmddFWxF4FtirpYJrSZI6Sfpqa8dhLcPv08zMzMzMzMzmFUVE8ypKWwMPAy8DpwHbAodFRMdCnZeBdyPip3Mh1prlhN/+pNFyywDvAatEc2/a2pT28j6luoD61g7DzOay+et/mczMzMzMDEDSsIioK5+vZQTaccAoYIuIuA8YU6XOy8C6NQTVV1JIerOB8jdzed8a4qxcey1ppNwjwM7ARsAP57dkiyV+n2ZmZmZmZmbWWmpZA60O6B8RExupMxL4eo0xfAGsLqkuIqYPy5G0EdA5l9dE0jbAAcBOEfFQrddb2+L3aWZmZmZmZmatqZYRaAsBnzZR56vAlzXG8CnwGLBH6fwe+XxTfVZzEHCfky3tht+nmZmZmZmZmbWaWhJow4EuTdT5AfCv2YijP9BLkgDy3175/Cwk9ZL0iqRJkv4r6WxE6umWAAAgAElEQVRJxdF06wIfSHpQ0nhJH0r6s6QVC210ztNDuxXOrSfpS0nDq/QZVT59C+XDJV3U0A0W+tupdP5ISVE4XlzSFZL+JekzSe9IulLSUqXrVpN0l6SxpZiObEYMe0n6o6SPJY2RdFqp3rck9c/P9jNJr0nqI6lDoc4mkoZJmpDrvCSpV6G8W+5rG0kPSPpU0ghJh5X66irpPkmjcp2XJO1dCr3J95nbWk7SzZLG5ZgGS6orlA9u4D1WPp1zvZDUu3DdjpKmSNq/cG4/SUMK8Txe7MvMzMzMzMzM2o9aEmj3Aj+UtFu1wpxc+A5w52zEcRdpF8/N8/EPgeXz+XI/2wADgBeA7sDlwLHAFYVqi5NGLX2NNPXvl8AWwCBJCzUSx7lAY2tqXQx0zZ8JTd3UbFoM6AicBGwPnAL8BLi9VO8m4HvAEYWYmutC4DNgV+Ba4DRJRxTKVyYlQn8B7JDrnE5aB69iImlNsp7AjqTRgrdJ2qDU1/WktfF6Ag8CV5WSiKsBTwMHAj8l/X5ulLRnoU5z3+c9pM0tjgV2J/2+H5e0Vi7/BTOe1fXA+4XjrqQ1/mYi6QfAX4C+EXFjoagzcAuwG2nn2f8CT0lao9yGmZmZmZmZmc3falkD7QLStMrbJO0KLA1pBBUp4dUTeJOU0KpJRHwk6eHc/lP578MRMSEPSis6AxgcET/Pxw/nOudKOisiRgIiJbi2razZprRRwVBgF+C2cqOSNiMlX24FflQq+0r++lZEDM3nptZ6n80REWOBwwt9dwLeAYZIWjUiRuSijYEzI+IvhbrN7ea1iDg0fx8oaQXgRElXRcS0iHgUeDS3KWAIKbF3MCnJSES8Drye41uYtCvmUcA3gVcKfT0UEScW+loTOBl4ILczfZRh7utJYJXcV+U9Nfk+JW0HbAZ0i4gncp3HSCMnfwMcmmOu9LUdMKnyPquRtHaO86aIOLtYFhFnFOp1AAaR3sk+pN9oua1DgEPS0aoNdWlmZmZmZmZmbVCzR6BFxIekUT9DSKNutiElNi7Lx88AW0bE7KxZBmm65q6SFiaNjJpl+qakjsD3mXU01gDSvRRHYT1S3PAgIp4jJVM2p7rzgWuAt6uULZr/TmriHiSpU3GqYxUdcp1OOfk0S11J+0p6UdInwBTSMwdYu1BtONBd0uqFtprr7tLxXcD/kRJXSFpE0umS3iLd8xTgbNJmD+V+pgCfAHcAzwEPN6OvLvldIulrki6T9G5uawop0bR26bqm3ufGwJhK8izX+ZSUAGvonTfm68BA0ki9X5YLJX1b0t2SRpPW/ZsCrFMl7kos10REXdoKd/nZCMfMzMzMzMzMWkstUziJiBER0Q34LmmU1Mmk5MJGEbFFRPxvDmK5D1iClKhZHLi/Sp3lgK8Ao0vnK8fL5L9Tq9Sp1FumfFLST4ENgTMbiK1yzbgGyiuOJieBJI2UdEElUVRwLzMSRVOA35di6UGaGvgsKTG5CdAjFy9SqHoQsCwp4Vdpq7nGNHC8Uv57Pmka5DWkKZwbAWdViYFcthVptNj9wOfN6KsT6V1Cmoq6O2la6Ta5vRtK/TTnfa5Upa9ynVqcDozN7c60wYWkJYFHgG+Q3vkPc9z/YNbnY2ZmZmZmZmbzuUZHLUnaD3gpIl4uns/HL1e/avZExKeSHiBNA7y9gZFsH5ASRSuUzlcWkx+f/46uUqdSb1jpXAfgHODiiBjTwDTIyrpWwxu7B+BPpIRYJ9JouAuA94DfFeocxYwRZZA2S/hN4Xg34LmI+EXlhKQtyh1FxLOSjiKN8OpBuufnm4ivovxsKseVNcB2Ay6PiAsKMexYraGIqM/lT5Ge/z+Zee26an1NJW0KsAiwE3BERFxd6Kuc2G3O+xzVSJ3xVc435Q1SYvA44HeSBkZEJYHalTRab+uIeKMQ99Kz0Y+ZmZmZmZmZtXFNjUC7CfjZPIij4irSKKarqxVGxJekhEl5I4NewDTSqC1I66htm0cKASBpI9LC70NK1+5HSrJc3Ehc25HW4PpnE/GPjoj6iBgaEZeSkowbluq8levU5+TTiFL5osw6VbS8KyWSliA9rwsj4q+VRFYz9Sgd9yQloEZWiyGPotuDxn2FtPlBeYGvcl89gGH5XS5M+g0W+1oS2Ll0TXPe53PACpJ+VKizGGmDg/I7b45L85TRM4EPgUsLZbNM6ZW0aY7HzMzMzMzMzNqZWtbNmusiYjAwuIlqp5EWo7+RtE7aBqQkx7V5AwFIO3IeluudT5oaeh5pcfvyLqH7An0i4uNyR3lE0dH5c0FENDVNchlJ3yI91x8A6wM3N3FN2SDgSkknkZJCOwBbVql3LvAFDU87bcx6kvqRnsWPSDtg/joiphViOCKvgTaetNPnwsUGJP2GlEB6DViSNLKuA3nzgYLtJZ0NPEFK1G1N2j2VvEnE88CpkiaSkqDHk5KVSxXaaPJ9RsRASc8AAyQdT5pueywp2XXhbDwjcrtf5A0AHpf0p4h4hLR5wSfAtZIuII1G6wvMyRRmMzMzMzMzM2uj2lQCrTki4hFJe5DWX9ubtO7VxaTEWqXOSEk/Bi4hJdm+AB4Ejo6IyaUm3wX6NdDdesCewEk0Lwmzf/5MJSVTLgGubN6dTdePNGX016T1tAYBe5GSNgBI2oS0Bt3WEfFFje0D/JY0dfJOZiThriiU/5I0CvBK0ppmN5Omil5TqDMOOCbH+jkpmbVjRBR34IS0VlsfUoJtPGm65n2F8r3yPd+S27yCtOPnkZUKNbzPn5F+C78jPbu/Az+JiLea+VyqiognJF0HXC1p/YgYLWk34CLSmnZvkhJ8v21Oe126QH0t4wXNzMzMzMzMrFUpIhoulKYBfSPijHkXks0tkjoD7wA/jYgH5nJf3YDHgQ0i4tW52df8pq6uLuqdQTMzMzMzMzNrcyQNi4i68vnmjED7qqTyulaNiojyul5mZmZmZmZmZmbzpeYk0H6dP80VzWzXzMzMzMzMzMyszWtOomsi8NHcDsTmvogYDmge9TV4XvVlZmZmZmZmZjY3NSeBdqnXQDMzMzMzMzMzswVVh9YOwMzMzMzMzMzMrC1zAs3MzMzMzMzMzKwRTqCZmZmZmZmZmZk1wgk0MzMzMzMzMzOzRjS6iUBEOMFmZmZmZmZmZmYLNCfIzMzMzMzMzMzMGuEEms2XJC0kaenWjsPMzMzMzMzM2r9Gp3CatRWSOgG/BvYC1gSWBoYCXVszrtkxbBhIrR2FmdUqorUjMDMzMzOz1uIRaPOIpL6SovB5T9KdktYslH/QwLU3SaovHHcrtfWhpCGStpxX9zMvSeoAPACcBPwR2A7YCNitNeMyMzMzMzMzswWDR6DNWxNIyR+ANYAzgUclrTeb7e0NvA0sCxwFPCxpo4h4aY4jbVsOAn4EbNoO783MzMzMzMzM2jgn0OatqRExNH8fKmkE8BSww2y293JEvAog6Qngv8DBwBFzHGnbchDQz8kzMzMzMzMzM2sNnsLZuoblv53ntKGI+AT4d2NtFaZ+biPpAUmfShoh6bBSva6S7pM0Ktd5SdLepTrdJb0i6eP8eaY4hVRS79zXRpKekvS5pH9L6lFqZ0dJgySNkTRR0lBJ25RCXxeYKunJXGeMpD9IWqLU1uqS7sl1PpZ0v6S1CuXDS1NfZ/rkOp3zcbfCdYdKmlyMS9Ixkp6XNEHS6HJfZmZmZmZmZtZ+OIHWujrnv+9XTkjqVP4ATS45L6kj8I1iW424HngZ6Ak8CFwlaadC+WrA08CBwE+BO4EbJe1ZqDMGuCCX9wT+AzwgadlSXwOAe3OdV4DbJW1YKF8duB/YF9gFeAZ4SNJmhTqLA8cCHwN7AqeSNhO4o3D/CwOPAt8mjcLrndt+QtIyuVoP0qYDXfN9v1g4rroZgaTuwBXAARHxSKFolXy+e+6vI/CMdwY1MzMzMzMza388hXMeywkxSGug/YGUFPobaWfJZYEpDVw6rMq5jrm9ZUgL7K8E3N2MMB6KiBPz94F5I4OTSQv1ExH9C/EKeJKUMDoYuC3XeRZ4Nve/GLAesA8p+Tau0Nd1EXFRbmsg8DpwArBHbueKQl8dgMdzWweSkngVbwE7R8SXue54YICkrjmW/YFVgbUj4u1c5znSGnGHAudGxIuFvsYCixem1M4iJ/H6AydGxJ+KZRFxVKFeR2AQKanYHbilSluHAIeko1Ub6tLMzMzMzMzM2iAn0OatcoJsBLB7RIxKeSomAFtVue40UnKsrLgm2KfAcRHxQE56dSyUTYuIaYXjcpLtLuAySR0j4ktJXwNOJyWDVi609b/iRZI6A+8UTt1XimmmviJimqR7KeyeKWkV4GzSfa/EjNF2xeQZwN2V5Fl2JzAV2Bx4FtgYeKGSPMv9jZT0dK5Tq28DZwHDIuLCcqGkTUibQHyflMCsWLtaYxFxDXBNurYuZiMeMzMzMzMzM2slTqDNW5UEWZCmWr4XEcVkytSIqC9fJGkc1RNoe5CmTn4IvBsRU/P5nwM3FurdTJrSWDGm1M4Y0m9hOWA0cBNQSRC9DkwEDicl1IreAzYCViCNrnqwlKhrqK+V8n11ICXdliRNy3yLlAg8I7dZ8WWOa7qc6BvHjOTVSuU62WjSqLha/Q6oB7pK2iwipif0JK0KPAL8nTS67T1gMvBXYJHZ6MvMzMzMzMzM2jAn0OatqgmyOfBaZRfOkvtJia2KD0rlK1Q5ngp8IGkRYCfgiIi4ulIhJ7tmEhGTSUkmJL0E/E9SfUS8UGp7XOl4VP6+FvA9YPuIeLjQ16KlrkaXY87TJpcFxudTo0hTP8tWLNSpxRPAjqRk4rWSvpvvF2A70rTV7hHxaY6nMpXWzMzMzMzMzNoZbyLQDkXEuIioL3yGl6r0qHI8LE+RXJj0u5hUKZS0JLBzE91Wkl7lBb6m95WTcN1JI7eK1xT7Wg0obiAA8BTQIyfNKnqSEsBD8vFzQBdJqxfaWhnYtFCnFudExBSgDyl5d3KhbFFgGinpWNELJ6TNzMzMzMzM2iX/B/+CaXtJZ5NGWfUEtiZPz4yICZKeB06VNJGUKDqeNP10qUoDks4jLdD/JmmU1wnAR6T1yIoOkjQZeBU4iDTqrLKb5xvASOBiSaeQpnKeTmmtNdJun0OBeyRdRdrQ4HxgYN5AANJIseNIO3ieSpr2eRpp9F2/2h9REhFjJR0NXCdpQES8BjxGWhfuRknXk0a+HZvv38zMzMzMzMzaGSfQFkwHkUZWHUWa3nhERNxXKN+LlHS6hTT98grSlMUjC3UmAL8lJbMmkqZyHhgR5XXI9gAuJS3I/1/SpgkvAkTEJEk9gSuBO0jJtLOBbsD6lQYi4gVJ2wPnkjYlmADcSkqYUWhrK+AS4HrSZgSDgV0iYnamcE4XEbdI2puURNssIl6R1BvoSxph9w/SxggDmtNely5Q35ITec3MzMzMzMxsrtLMa9hbeyapG/A4sEEDa6e1ZF+9SRsZLBkRn8zNvuY3dXV1Ue8MmpmZmZmZmVmbI2lYRNSVz3sNNDMzMzMzMzMzs0Y4gWZmZmZmZmZmZtYIJ9AWIBExOCI0t6dv5r5uyn15+qaZmZmZmZmZzdecQDMzMzMzMzMzM2uEE2hmZmZmZmZmZmaNcALNzMzMzMzMzMysEU6gmZmZmZmZmZmZNcIJNDMzMzMzMzMzs0Y4gWZmZmZmZmZmZtYIJ9DMzMzMzMzMzMwa4QSamZmZmZmZmZlZIzq1dgBmC5phw0Bq7SjMrFYRrR2BmZmZmZm1lnY9Ak3SO5JC0lqtHYuZmZmZmZmZmc2f2m0CTVJXoHM+3LMVQzEzMzMzMzMzs/lYu02gkZJmnwLP4QSamZmZmZmZmZnNpnaZQJPUEegF3AfcAHxb0oZV6g3PUzyLn8GlOpXzm5TOX5nP31Q4d1OV6wfker1L/V5Uqrd+rtet1HfxuuUlTZQUpWuXldRP0ihJX0j6l6Q+jdzj9E+u0zkf7yXpj5I+ljRG0mmlfvpKGl46d36+tm/h3GBJd0g6JPf/uaS/Slq5dO1ykm6WNE7SZ/m6ulKdYvyTJL0uad9SnfMkvSLpE0kjJf1Z0tertNOSz3wZSddIGp2f+TOSfoCZmZmZmZmZtTvtMoEG/BhYEegP3AFMoeFRaLcCXfPn8QbqfATsXzmQtEhu76PGgpDUBehZS+BNOAVYrNTHosBg4GfAmcAOwMXA/+UqPZhxfw8CLxaOu5bavxD4DNgVuBY4TdIRDQWTE2K/BL6sUtw1lx0NHAh8B7inVOceYFvgWGB30u/x8Spr1lXe0XbAK8BNktYrlK8AnAPsCPQB1gAek9QSv+9qz3xh4G/AVsBvSM9+LPC3cuLOzMzMzMzMzOZ/7XUXzkpy6+GImCzpEWAPSSdEzLSP2kLAyIgYCiBpPLBclfZuA/aS1CciPiclpd4EOjYRx3nAzaQE0hyRtDpwKHBTqb39gPWA70fES/ncY5XCiHix0MZYYPHK/VbxWkQcmr8PlLQCcKKkqyJiWpX6fYFngGqbNKwAdI2IEbnvd4EhkraLiIclbQdsBnSLiCdynceA4aSk1KGFtkYV3tEbpNGF6wKv5Xs8oHCPHYFngZHA5sCTDdxrkxp55vsA6wPrRcSbue7fgH8Bx+T4y20dAhySjlad3ZDMzMzMzMzMrBW0uxFokhYijfq6OyIm59P9gdWYdcTVYsDnzWj2deANZowm2x+4sYk4tiIlcPo2XEWdKh+aTsadCTwCDCmd/wnwYiF5NifuLh3fRRrJtkq5oqRvAb2B4xto64VK8gwgIp7m/9u783ipq/qP4683UgnuS6aWipnmUrmACy6IlrgiWi5p5dYiZppauaS/BM3S3LdC/OW+pbmgpOEKiv40cV9xxVIRREhURFE/vz/OGfnydWa4l8u9lxnez8djHnPnnDPne+Z7GJYP53wOTAQ2yEUbABMrwbPc5j1gOOm+lS6nrpIWAX4KTAceLFRum7dQvg18RAqeAaxWo5+23vPvAA8BLxf6AhgF9KKKiBgaEb0iohd8cTaXNTMzMzMzM7N5SdMF0IBtgcWBmyUtLmlx0hbHDyhs48xbHxcDJrSw3wuAfSWtSFo5dVWthpJEWn12dkS8WqPZYaStpZVHzQCYUv623YGjqlQvBYxvyQdogYk1Xi9Xpe0JpCDlmBb2VSmr9LVcjTYTgCVLZZV7NRU4Bjg0IsYBSFqflOvuVeBHpCBpJV/dgjX6aes9XzpfY0bpsS+wQq0+zczMzMzMzKwxNeMWzkqQ7JoqdbvmbZgfk7YAQlpd1hJXAacBxwLDIuK/KU5W1a7AKsBWdfq7DDiz8HoVagfl/ghcHhFPlpPsA29RfQvlnFimxutZAnQ5WX5/0tbRlvZVKav0Nb5Gmy8Bk0tllXvVFdgQOFPS+IgYRtpO+yawe2V7rqSVaoxpbt3zycAY4IAq7/ugRn9mZmZmZmZm1qCaKoAmaSFSYOdKYGipel1SAGxL4DZSQvqpwAMt6Tsipkq6HtgP6FenaVfg98CJETGlTrsJxdVbkqbXaLd5HnN5O2LFHaTA4Lci4vE612uJnYG/FF5/lxToKq+iOxH4ayX/Vw3rSVqxkANtE1LA7F+5/gFgsKQ+EXF3btOddBBAeStp8V7dL2kvUuL+YUA3YEYpt90Paoxpbt7zfsC/I6LaKjozMzMzMzMzayJNFUADBpDymp0ZEbMExiTdCxwN7JFP0TyMlLNqncJKsiWBRSWtW0y+X3AEKaF8rdM6IW0hHA+c1YbPUbQXcEYxn1jJJcCBwK2SBpES2a8MrBYRtfKT1bKWpPOAa4E+pMT5vywdILACKYlXrVNNK94E/iHpWNJWypNIedH+CRARIyTdB/xN0pGklXS/JgXETi71tZykjZi5Au1bpJM5IQVDD5F0BnATsDEpyX9btOSeDwRGSjoFeIm0lXYD4I2IOL2N1zczMzMzMzOzeUizBdD2AJ4vB88AImKGpKuBPUm5qiCtVutfpZ/rgR5V+ngdeH02Y+gCDMqndc4N7wJ/qFUZEdMlbUlaFXYcsCjpJMs/z8G1Dgd2IAXQppOS6J9TatMFOD0i3phNX/cBtwNnkAJuI/n0FMpP7QScmtssSFqdtmVEvFBqt2d+fAS8BpyS30NE3CzpCOAg0gED/5c/w3Oz/bS1teSeb0G634NJ204n5vHfOLvOe/aEMbUyx5mZmZmZmZnZPEez7nybP0gKYOVKIvpSXV/goojo0cHD6jSSegAvA/0jYvhc6G8kMCkidmlrX82oV69eMcYRNDMzMzMzM7N5jqSHIqKcC70pT+FsiQeonex9KlBt+6aZmZmZmZmZmc2Hmm0LZ4tExEZ16h4mJdM3MzMzMzMzMzObPwNoNqu8lVWza9eK/vrOrb7MzMzMzMzMzDrb/LqF08zMzMzMzMzMrEUcQDMzMzMzMzMzM6vDATQzMzMzMzMzM7M6HEAzMzMzMzMzMzOrwwE0MzMzMzMzMzOzOhxAMzMzMzMzMzMzq8MBNDMzMzMzMzMzszocQLOGJKmrpMU7exxmZmZmZmZm1vy6dvYAzFpK0o+BfYE1gCWB1yV9JSKic0fWOg89BFJnj8IaVWP9ajczMzMzM2sOXoE2j5D0PUl3SvqvpA8kPSfpNEnLV2m7iaQphddTJG3UsSPuWJLOB84FbgV2BNYHNmu04JmZmZmZmZmZNR6vQJsHSDoVOAS4EDgdmAqsCQwEVgZ2Lr1lbeCx/N6VgUWBJzpqvB1NUj9gP2CHiLils8djZmZmZmZmZvMXB9A6maT+wGHAjyPigkLVKElDgX5V3rY28Gj+eV3gxYh4r31H2ql+Atzo4JmZmZmZmZmZdQZv4ex8hwIPl4JnAETExzWCRuUA2mMtuZCkHpJC0p6SLpX0jqSJko4ttVtd0lWS/iNpmqSnJB0iqUuhzUaSHpL0dm7zqKTdCvV987X6SRou6T1J/5Y0sHSt3pJulDQ+t3lU0g9KQ18TmCTpZkmT85bVyyV9qdTX0pIulvRWHtNISb0K9SPzmGo9euR2IWmfwvu2lzRD0r6Fsr0kjS6M567itczMzMzMzMyseXgFWieS9DlgY+DUFrQdBBQDXRtKurBQH8ArEdGjBZc+GRgO7AL0AY6VNCkizs31XwbGApcD7wDrAIOBbsAfc5uppJxkrwCfAP2BKyU9ExHF7aR/BS4FziZtRf2LpFcjYniuXwm4FxgCTAc2AS6U9ElEXJnbLERahXY/aSvnwsCJwG2SekXEh7ndDcDXgF8Dk4DfAHdJWjciXgB+TtruSu5ve2bdHju+fKMkbQhcDQyKiAsLVT2AS4AXgc8DewD3SForIl4q92NmZmZmZmZmjUvOwd55JC1LCtoMjIjzWtB2WaAnKeDWFxAp+PRT4Cngw4h4uk4fPYCXgdsiol+h/HxgO2CFiPik9B4BCwCHAz+JiK+W6rsCXwC2Af4OfC8irpPUF7gLOD8iflZofxuwSER85tCDwrXOBVaNiC1z+ThgcWDFiJiayzYkBdT2jIgrJW0D3AL0jYhRuc1CwDjguojYv3StQcA+1QKOORi5L3Af6f5eHREHfuaGzmzfhbSa80ngiog4rkqbnwH5PqzYM8UdzVrPv2WbmZmZmZm1H0kPRcRndph5C+e8Ybb/JI6INyLiUWAx4F/55/dJqwivjYhHK8EzJV0LjwVK3V1fen0dsDzwlfz+BSUNlvQC8AEwAzgBWDkHzIpmAO+SgmcPAP9swbV6VsYkaQlJZ0l6Jfc1gxRoWq30vlsrwbN8Px4gBcc2zUUbABMrwbPc5j3SSrtNab1lgRHANOCgcqWkNSRdL2kC8HEe99erjLsylqER0St9Cb84B8MxMzMzMzMzs87iAFrneosUoFqxXqNiQAzYCPhX4efHgI9Kga3NmRmMmgHcUepyYo3Xy+Xnk0jbIIeSVqatD/w+1y1Yeu/6wHeAK4GbSEG92V2rK7B0fn0RsDtpW2m/3N8Fpet8BEzgsyYASxbGXr5WuU1rDAbezP1+v1ghaRHgVmAF0gEQm+VxP8Zn74+ZmZmZmZmZNTjnQOtEETFD0r3A1sAxdZruDVxYKju68POM/Kz8/BApoFPxTum9y9R4XckBtitwdkT8qdJA0vbVBhYRY3L9PcBk4BnSKrN61/qIdCjAgsAOwIERMaRwrXJgd0KVfgC+RPqslbHXajO52thn41lSYPAI4AxJIyLirVzXm7Rab6uIeLYw7sXm4DpmZmZmZmZmNo/zCrTOdwbQS9Le5QpJXXJur5tIAbFdSNsFN82v/0M6xXN9CgGziHgnIsYUHmNLXe9cev1dUgDq1fy6G2llXGUcC1BahVXF50j5y8qr6crX2hl4KCI+JuVO61K61iLAjqX33ANsnesq7dYnJfIfnYseAJaR1KfQpjvpoIDRtN7pecvo8cAU4PRCXbf8XBz3xnk8ZmZmZmZmZtZkvAKtk0XETZJOA/4qaRNgGCmn2OrAQGBcRPwTeEvSuqT8Z/dKWp6Ut+ziiJjSysuuJek84FrSKZw/Bn5ZOEDgNuDAnANtMnAgKdj1KUm/IQWQngIWIQXyuvDZ7aLbSjoBGEUK1G0FDMif/W1JDwK/kzSVdJrnkcDbzDwtE+CcfC9GSDqJmadwPpE/AxExQtJ9wN8kHUnaHvtrUrDr5Fben09FxPR8AMBdki6LiFtJhxe8C5wv6U+k1WiDgNfm9DpmZmZmZmZmNu/yCrR5QET8ipQHbFXgClIA61ekYNQBhaZbAbfnn78DPDwHwTNIJ2ouSgo+7U9aZXVOof4g0qqvc0n5yJ4E/ljq46383uG5DcD2EfFEqd1PgPWAG5i5XfPGQv2ewEvAJcCZeUyXFDuIiFeBLUgBu6vyWO8mbaH8sNB0J9K9OwO4hrSldcuIeKHu3ZiNfDDB/wJDJHWPiAmkba7LkgKeh5ACfG26jpmZmZmZmZnNmxQx23PIiXcAABLhSURBVAMgrUlI6gG8DPSPiOHtfK2+wF3ANyPiyfa8VqPp1atXjBkzprOHYWZmZmZmZmYlkh6KiF7lcq9AMzMzMzMzMzMzq8MBNDMzMzMzMzMzszp8iMB8JCLGkfKCdcS1RnbUtczMzMzMzMzM2pNXoJmZmZmZmZmZmdXhAJqZmZmZmZmZmVkdPoXTrINJegcY29njsHazNDCpswdh7cJz29w8v83Lc9vcPL/NzfPbvDy3za3R53eliPhiudA50Mw63thqR+Jac5A0xvPbnDy3zc3z27w8t83N89vcPL/Ny3Pb3Jp1fr2F08zMzMzMzMzMrA4H0MzMzMzMzMzMzOpwAM2s4w3t7AFYu/L8Ni/PbXPz/DYvz21z8/w2N89v8/LcNremnF8fImBmZmZmZmZmZlaHV6CZmZmZmZmZmZnV4QCaWQeQtKakOyRNk/S6pOMkLdDZ47LWk/Q1SedJelzSx5JGVmkjSb+V9B9J70u6W9I6nTBcawVJu0q6UdJrkt6V9JCkPaq0+6mk5yVNz22+3RnjtdaRtIuk+yS9ledurKRjJH2+0Mbf3SYg6cv5OxySFi6Ue34bkKR98lyWHwMLbTy3DUpSV0lH5j9XP5D0qqTTS208vw1I0sga392Q1Du38dw2KEnfl/Rw/vP2NUmXSFq+1Kbp5tcBNLN2JmkJ4HYggAHAccCvgMGdOS6bY2sB2wFjgedqtDkS+B/gJKA/8C5wu6RlO2SENqcOI83VocCOwF3AFZIOqjTIAbUhwCXAtsBTwHBJ3+j44VorLQXcCfyENHcXAEcDpxXa+LvbHE4mzV2Z57exbQn0LjyuK9R5bhvXRcDBwClAP9Jcvl9q4/ltTD9n1u9sb+A2YBLwYG7juW1AknYErgTuI/379gigD/APScUYU9PNr3OgmbUzSUcBhwMrRcTUXHY4MAhYtlJmjUFSl4j4JP/8d2DpiOhbqF8QmACcGhHH5bKFgHHAeRFxTIcP2lpE0tIRMalUdgXQOyJWzq/HAvdGxH75dRfgMeCxiPhhR4/Z2kbSCcCBwBLAF/B3t+FJ6gPcAPyBFEhbJCLe9e/NjUvSPsCF5LmsUu+5bVCStgFuAtaOiKdrtPH8Nom84vsN4G8RcYDntnFJugpYNSJ6Fsp2BIYBa0bEM806v16BZtb+tgVGlAJlVwHdgM07Z0g2pyrBszo2BhYFri685z3SXxC3bcehWRuVg2fZI8DyAJK+CqzGrHP7CXANnttG9RZQ2cLp726DU0qNcDZppXf5++z5bV6e28a1H3BnreBZ5vltHtuQ/sPqyvzac9u4Pge8XSr7b35Wfm7K+XUAzaz9rQ48WyyIiH8D03KdNZfVgY+B50vlz+D5bkS9mblVtzJ/z5baPAMsKemLHTYqm2OSFpDUXdKmpG1Df4m0HN/f3cY3kLSS8NwqdZ7fxveipI+U8hfuXyj33DauDYHnJJ0jaapSruDrSnmUPL/N4/vAq8A9+bXntnFdAGwmaS9Ji0paDfg9swbEm3J+HUAza39LMDMiXzQl11lzWQJ4NyI+LpVPAbqrkLDc5m1KhwPsBJyaiyrf1/L3eUqp3uZt7+XHPcAo4De53N/dBiZpKeB44LCImFGliee3cY0n5dD5ESmHzv3AEEmH5nrPbeNaFtgHWIcUXNkX6AlcL6myisXz2wQkdSfll706ZuaQ8tw2qIj4B+m7O5S0Em0ssADwvUKzppzfrp09ADMzs3mNpB7AFcCwiLioUwdjc9vGQHdgA+B3wDmkRMfW2E4A7o+Imzt7IDZ3RcQIYESh6JacW+cYSWd20rBs7lB+DIiItwAkjSf958aWwB2dODabu/oDCzFz+6Y1MElbkA7VOhO4BfgSKb/39ZK+UyVo1jQcQDNrf1OAxaqUL8HMlSvWPKYAC0taoPSHxxLAtIj4sJPGZS0kaUnSXwZeAX5QqKp8Xxdj1lVoS5TqbR4WEQ/nH0dLmgRcLOlU/N1tWJLWIuVS6iNp8VzcPT8vJuljPL/N5u/AbkAPPLeNbArwUiV4lo0GPgTWJAXQPL/N4fvACxExplDmuW1cpwI3RsQRlQJJj5LSnAwgnZLclPPrLZxm7e9ZSvu8Ja1A+st9OZeSNb5nSUuYv1Yq/0wuPJv35C0Gw0mJ5XeIiGmF6sr8lfM2rA5Mjog3O2CINndVgmkr4+9uI1uVlND4/0h/YZ/CzDxor5IOFvD8NpcoPHtuG9czzEw4XiSgcmiT57fBSVqMlDS+vPrMc9u4VgceLRZExFjgfWCVXNSU8+sAmln7uwXYWtIihbLdSb/BjOqcIVk7ug+YCuxaKchBmf6kXws2j5LUlXSi5qrANhExsVgfES+RDhQozm2X/Npz25g2yc8v4+9uIxsNbFF6nJTrtgNOxvPbbHYhnbT6Cp7bRjYc+KakpQtlfUgB8cfya89v49uZdMBLOYDmuW1crwDrFQskrQF0A8bloqacX2/hNGt/Q0gnvV0n6STgq6Q94qdFxNTOHJi1Xv6Nf7v88svAopJ2ya9vjohpkk4E/kfSFNL/sBxG+g+Lszt8wNYafybN7S+BpXJS8opHIuID0nf3MknjgHuBvUkBtz07dqjWWpL+CdwOPEU6FWoT4FfA3yLixdzG390GFBGTgJHFspzHEOCeiHg3l3l+G5Cka4F/AY+TVjPsnh8HR8QnwHTPbcMaSvo78k2S/gAsQgp+3x4RowEiwvPb+L4PPBYRzxQLPbcNbQhwuqTXmZkD7Xek4NnN0Lzz6wCaWTuLiCn5NL9zgJtIuZNOJ/1D3BrPMqRVSkWV1yuT/uA4kfSHw1HAUsAYYKuImNBBY7Q50y8/V0tKvTIwLiKulLQwcATpVLinSFs9n+ygMdqce5B0YlQP4CPgJdJ3dEihjb+7zc3z25jGknLcrUDa2vc0sFdEXFpo47ltQBExVdKWwFnAVaTcZ8OAQ0tNPb8NKq8u/Dbp70zVeG4b01mk7+sBwEDSv29HA0dFxHuFdk03v5p5iqyZmZmZmZmZmZmVOQeamZmZmZmZmZlZHQ6gmZmZmZmZmZmZ1eEAmpmZmZmZmZmZWR0OoJmZmZmZmZmZmdXhAJqZmZmZmZmZmVkdDqCZmZmZmZmZmZnV4QCamZmZmZmZmZlZHQ6gmZmZmTUgSSEp6tQfntuMl7RmR47NzMzMrNk4gGZmZmbWZCQdDZwEvA70jYinO3lIZmZmZg3NATQzMzOzJiLpWOD3wKuk4NnYTh6SmZmZWcNzAM3MzMysSUg6HhgE/BvYPCKer9Gup6RrJU2U9IGkVyT9WdJydfoeWdk2WuVxUantOEnjqvTRQ9J7+T2DSuWf6SfX7ZPr9qlS9xVJ50h6KX+OtyTdKGn9Gp9hAUkDJd0r6W1J70t6QdL/Slq1BZ+z+BhZ5958JOlVSTdI6l1jLK2egyp99C3fy1y+jKSnJX0oaUAuWz23vatOf09ImlEZQ7F/Sb0l3Z7v2zuSRkjqNaf3udB2MUl/lDRW0nRJU3Lf36nzeYuPqZKelHS0pG4tvXdmZmat1bWzB2BmZmZmbSfpROAIYBywRUSMq9FuB+BaQMDfgVeAnsABwABJm0bEy3UuNbjw8+LAL1sxzDOB7q1oX5Ok9YBbgSWBEcB1wNLATsBoSTtHxM2F9p8HhgNbAf8BrgCmAj2AnYHRwPPARcDIwqXWAQYAw4BHC+Xjqgyrcm+6AmsAOwLbSVovIp4sjKWtc1CTpKWBO4BVgd0jYhhARDybg2dbSFotIp4rvW9j4BvAtRExvtTthsBRwO3AucDXgO8CfST1i4h7Cv209D4jaXHgXmBN4EHgDNIc7gbcKumAiDivysccxcw5WhzYgbTq8hvAHi29V2ZmZq3hAJqZmZlZg5N0KnBYftm/TvBsYeBi0t8B+5YCH0cAJwLnAf2qvL0rQEQMKrynBy0MoOWg0Y6kQEl5hVjlMAS1sK+uwNXAwqRg4ahC3fL5Gn+V1CMiPshVg0hBnZuAXQvlSPoCsGj+fBeVrrUPKYB2Q7murHhv8nsPAs4CtgOezGVtmYO6JC1JCnKtAewREdeVmvwZ2AL4GfDrUt3P8nO1gNU2wEERcU7hWgOAG4ALJH09Ij7JVYNowX3OTiIFz4YCAyMicruTgDHAWZJGVPn1PLL06/C3wLOkeTIzM2sX3sJpZmZm1sAknUkKnr2fi8qBkaIBpBVbfysGbrJTSauqtpK0YpX3fg74oEp5S8bYjRRIeg04rkqTN0lBtJVa2OX2wCrA2cXgGUBEvA78CVgW+Ha+/gLAz0n3aGAxqJPf80FEvNniD9Rylf+sfqNQ1pY5qCmv5rqVtArrhxFxTZVmNwDjgX1yMKv43t2AF0kBuLIXSMG3T+WVbaNIq9E2y/20+D7nlWo/BN4FjqoEz3K750m/Xj4P7NWCj98FWIBZ77OZmdlc5RVoZmZmZo3tYGAssC1wPbC3pJsi4toqbdfLz3eWKyLiI0l3k7barUvKo1a0KDB9Dsf4W2BlYHdSwKR87WmSniBtCfwhaRvh++V2BZW8YiuV839llTxbawA3A6sDiwEP5ABbuyiMpStpZVV/4BbSarmKtsxBLYuStrH2JG0zvbpao9z/+cDvgO+RtlcC/AjoBgwtBrIK7imsMCsaCWyexzqK1t3nr5O2894bEZOr1N8JHJP7LutbuNdLkO5zN1LwzszMrF04gGZmZmbW2J4Gvh0Rb0j6AWnr23mS7quSy2qx/Fwup1S+eJW6pYGJrR1cThr/G+D2iLhaUt8aTQ8AbgQuBS6V6u7mXCo/7zqbyy+cnyuf57XZDrhtji29ngjcD3xUKGvLHNRyMGkV1t1AH9L9PqlG26HA0cD+zAyg/Qz4ELiwxnsm1CivrPiqfKbW3Oe23IfN86PoVtLJs2ZmZu3CWzjNzMzMGlvfiHgDICKeAo4kBZgu1GejUG/n52Vr9LVcqR2QTkokBdDmJLH9OaTcZr+o1ygi7iOtYNqbFIganB/DqjSvjG9ARKjOo5LU/7/5+ctzMP4Wq1yXtJ1wRVKAajBpO2J57K2ag9noQgpA9gOeAI6TtE6NMb5GClT2ySdzVg4PuL7ONtYv1SivfIbKWFtzn9tyHwYX7vXCpK26qwN357x8ZmZmc50DaGZmZmYNrErQ4yxSHqutgQNLdY/k577lfnJi/s3yy4dL1ZUtk2NaMzZJu5CCOqdExNjZtY+ISRFxSUQcFxGDcqL4G6o0vT8/b1alrppnScGdb+VDBtpVRHwSEf+JiENJAaA9C9VzOgf1DImI83LOsR+S8sldJmnBGu0r+cz2p/7hARWbSqr274a++bnymVpzn8cC04C1cw62si3yc937EBHvRcSdpBM8u5NO+jQzM5vrHEAzMzMzayI5h9U+wGTgT5JWL1TfkMv3kLRR6a2HkPKU3R4Rn+beygcAHJlf/r0VQ+kGnA68ApzQms/QAsNICe8PlLRdtQaSekvqDhARH5OCRt2AIcUE+rnt5yV9cS6PEUmrAIuUils9By3w6dbaiHictEVzLdKJntXcATxHWu23GzA2Iu6q0/+qlPKL5VM4NycdMHBPvnaL73NEfAhcTro/x5farULaljqDtKW3JdbOz9VyuJmZmbWZc6CZmZmZNZmIeE3SQFIy+csk9Y6IGRHxrqT9gGuAUZKuISWq70laKfYGaVUSAJIOAQ4lbUc8KyIeKV+rjmXy804RMa3tn2qmiJgh6bukxPn/kHQfKXn+NGAFYH3gq6RtgJVrDwY2JCWcf07ScOCd3L4fKW/YRW0ZVyGxfRdgedJqqC7AkMLYWzUHc+g00kmlB0saHhGznKwZESFpSG4HKS9aPf8ETpW0LfAY6eTN75IOldivdMBAa+7zkaQVd7+QtD5wF2mr8G6kwNovIqLatuHiIQILARuQcr9NpsYBCmZmZm3lAJqZmZlZE4qIayRdSjphcTDpJEwiYpikTfLrrUnJ3N8gBXmOL52euCUp79lvI+LyORjGzRFRLYdZm0XE45LWBg4DdgD2BT4hJZ9/hJRHbVKh/YeStgEGAnuRVl8JeJ10eunouTCsyiECka/9DHA+cElp7K2Zg1bLAbK9gceBiyR9MyKmlJpdBJxCOjzg4tl0+QBwHGml2C9I9+1O4OiIeLB07Rbf54iYLKk3cBQpIHcY8D7wL+DkiLi1xniKhwhMJx1acB7wp/Y8ZdXMzOZvqn5StZmZmZmZNat8GupdwGUR8aPZtBmc89GZmZnNt5wDzczMzMxs/nN4fj6nU0dhZmbWILyF08zMzMxsPiDpm6Ttrj2BbYHhEfFA547KzMysMTiAZmZmZmY2f+gJ/AGYSjrE4Of1m5uZmVmFc6CZmZmZmZmZmZnV4RxoZmZmZmZmZmZmdTiAZmZmZmZmZmZmVocDaGZmZmZmZmZmZnU4gGZmZmZmZmZmZlaHA2hmZmZmZmZmZmZ1OIBmZmZmZmZmZmZWx/8DAACEP4jmiS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/>
          <a:srcRect l="13690" t="39583" r="32430" b="9280"/>
          <a:stretch>
            <a:fillRect/>
          </a:stretch>
        </p:blipFill>
        <p:spPr bwMode="auto">
          <a:xfrm>
            <a:off x="3194050" y="1158875"/>
            <a:ext cx="6248400" cy="33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/>
          <a:srcRect l="11347" t="36458" r="30088" b="13542"/>
          <a:stretch>
            <a:fillRect/>
          </a:stretch>
        </p:blipFill>
        <p:spPr bwMode="auto">
          <a:xfrm>
            <a:off x="10433050" y="1387475"/>
            <a:ext cx="6248400" cy="299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5" cstate="print"/>
          <a:srcRect l="16618" t="39583" r="31845" b="11458"/>
          <a:stretch>
            <a:fillRect/>
          </a:stretch>
        </p:blipFill>
        <p:spPr bwMode="auto">
          <a:xfrm>
            <a:off x="2508250" y="4511675"/>
            <a:ext cx="6345678" cy="338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6" cstate="print"/>
          <a:srcRect l="10176" t="28125" r="31845" b="22917"/>
          <a:stretch>
            <a:fillRect/>
          </a:stretch>
        </p:blipFill>
        <p:spPr bwMode="auto">
          <a:xfrm>
            <a:off x="9899650" y="4435475"/>
            <a:ext cx="6877455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7" cstate="print"/>
          <a:srcRect l="15447" t="39583" r="33016" b="11458"/>
          <a:stretch>
            <a:fillRect/>
          </a:stretch>
        </p:blipFill>
        <p:spPr bwMode="auto">
          <a:xfrm>
            <a:off x="2432050" y="7864475"/>
            <a:ext cx="6705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8" cstate="print"/>
          <a:srcRect l="7833" t="40625" r="31845" b="10417"/>
          <a:stretch>
            <a:fillRect/>
          </a:stretch>
        </p:blipFill>
        <p:spPr bwMode="auto">
          <a:xfrm>
            <a:off x="9594850" y="7832262"/>
            <a:ext cx="7620000" cy="347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255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3968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  <p:sp>
        <p:nvSpPr>
          <p:cNvPr id="4098" name="AutoShape 2" descr="data:image/png;base64,iVBORw0KGgoAAAANSUhEUgAABNAAAAGaCAYAAADOyb5IAAAABHNCSVQICAgIfAhkiAAAAAlwSFlzAAALEgAACxIB0t1+/AAAADh0RVh0U29mdHdhcmUAbWF0cGxvdGxpYiB2ZXJzaW9uMy4yLjIsIGh0dHA6Ly9tYXRwbG90bGliLm9yZy+WH4yJAAAgAElEQVR4nOzdd7wcVfnH8c+XhBISQgsh9KCIIqgoASmKdGmKoICIQmih6U8UpYhIEKSJgNJ7RCkRFKkCoURAiiSANKUIQTohgQQS0uD5/XHOcCebvVtu7s3eJN/36zWvvTtz5swzMztL9uEURQRmZmZmZmZmZmZW3QKtDsDMzMzMzMzMzKw7cwLNzMzMzMzMzMysBifQzMzMzMzMzMzManACzczMzMzMzMzMrAYn0MzMzMzMzMzMzGpwAs3MzMzMzMzMzKwGJ9DMzMzMzMzMzMxqcALNzMysE0mK2VgGtzp+MzMzMzObVc9WB2BmZjaPeaOd9X2A3nXKvN/54ZiZmZmZ2exSRLQ6BjMzs3mepKHAMQARodZGY2ZmZmZmzXAXTjMzMzMzMzMzsxqcQDMzM+umJC0k6SBJd0l6S9I0Sa9Luk7SNjX2K4+rdnSNcstLml5rDDZJa0kaKulOSf+V9L6kiZIekXS8pH5V9hncgfHfRpb236RYXyP2G0r7Dm3n+GMauEabtLN9AUm7S7pZ0hv52o+VdJuk3STVbEUoaQ1JZ0t6StK7kt6T9LSkqyR9U9ICpbIDS/EMrFLXQEn/y9tvkrRQxfZVJR0u6RZJz0ialI/3lKQzJK1cJ9a+kn4h6SFJEyR9WOX+tHsta9Q7str9qSjT7r2WtKCkr0u6QNIoSa/l+/CmpFtr3YdyvQ0us8RY/oxIGiDpLEkvSJqi9BxeLulTNc6t6WentO+YKjF+KOkdSfdJ+mHl56BKHSOr1FH3vEv7byfpz5JekTRV0tuS7pZ0YHvH7oR7PlQV3wft1FHv+V08f6Yfztf8fUnPSjpX0sdq1Z33/6KkSyU9J2lyruMpSZdI+mqV8+3QWJeShuV1w+rF1KzSZ2hwlW0LSxqRt78gaaW8fsl8viFplzr1H5fLPV9+Dmf3uSnVs5XS9+WL+f6Nl/SYpDMlbdDOPgMk/VrSk0rfg5Py36dIWradfcrfv+Vleo73JknfqBevmc0fPAaamZlZNyRpFeAmYM28KoCJwLLA14GvSzovIg6sU9UQSSdExAdVth1A/X8L3Aiskv+eAkwGlgTWzstgSZtHxNOlfd6n+jhvxQ+Yt4FpFdvG14njI0rJw+0bLd8sSUsB1wIbl1ZPAPoBW+bl25J2jojK80DS4cAJtP2PyuK6rQasDuxKuobvNBDLisCdwErAHcA3qxzzUuAr+e9pwLu5/jXyMljS9hFxb5X6lwAeAD5ZWj0emJ7/7gX0rRdnF9kIuK70fiLpWi4DbJWXHSV9OyI+rFFPe2MOAiwFLFgnjlWBK4EBpM/2dNJn+TvATpJ2jIhbquzXkWen0kTaxkZcKO+/QV6+LmnLOucOMAl4r2Jdu+ctqRdwGfCtijgWB76clz0kbRsRb9c59hwnaU3gFmDFvGoK6Z6tlpe9JO0eEX+usm8P4DTg/0qrJwEzgE+RnqedgCXytvHM+vkqnpkPgbFVQmzpWJeSFgT+DGwBvAxsFhEvAUTE25L+BOwJDAH+1E4dPYC98tuLovqYQB16biQtCgwDdi6tfpf0ffqZvHyZ9AyV9/sK8Ffa7s2k/PrpvOwr6evVvgdL3gKK/1b2zvFuC2wr6diIGFpjXzObD7gFmpmZWTcjqTfpB+CawEhgE6BXRCxB+nHwY9IP4gMk/bBGVS+QfkTuUOUYCwL7kX6YvFWjjr8Dg4FVIqJXRCwNLEL68fVPYAXgivIOETE8IgZULqUiO1XZvlONGMpxLwSckd/OaGSfZuQfhn8hJc8eBb4G9M7Xvg/ph+WbpCTmyVX2PxA4ifRvrOuBz5eu22KkpM9w0o/rerEsS0qarQrcA3w9IqZUKfoocDApOdcrIvoBCwNfJH2OFgeG58RIpR+QkmcBHAYsFhFLl+5Zrc9XV5sMnE9KWC4eEYtHRF9g6RzXRNKP7O/XqqTaZ7F0fvc1EMfppMTkVqTPwmKka/s46VkYnhOdlZp+dqr4YSnepUhJ3OLzvxnp89meolXQqU2e9wWk5NnzwO7kaw8sSvoueR5YH7ikTuxznKTFgBtI33uvANuR7llfUsLlAdKzcbmkz1Wp4gTakmeXAJ+MiD752i8JfIP0TAEQEbN8l9H2zLzUzudueOefeWMk9QSuIl2X10nJsxcqip2bXzer0VpvW9Lndwbtfw46+txcSnquPyR9x64UEX3zd/AypM/k/RXntRJtybOngC/l+9aH9F3+NOn+XSdphXbiBVi3dJ8WIyVN78jbjpK0dI19zWx+EBFevHjx4sWLly5egKGkJEU0UPboXHYksGA7ZXbMZcYCPSu2RV5+ml/vqLL/bnnb2cCY/PfgJs+pD+lHWJB+sNQrX8S1SZ1ym7R3rYDD87aHgbvz30MryuyR17/RbCzA9/L6f5MSB9X2XYf0424q0L+0fklSUidILS/U4HUcWIpnYF7XD3gir3uAlNjqyOeuB/CvXM93q2y/MW+7vZ39B+ftYzpw7JHV7k+j97qB+r+V932uo/XWirF0T6YCa1TZ3h8YVzxHTcZe89mp90wCz+TtR9Q4xv25zNGNnjepZU+QWlWt1E69K5IS+AGs3Zn3nLbvyZF1rl97z2/x/TANWKvKfouR/sdCADdWbFud1PoogJOb/TyW6mn4mSG1tApgWEePV6PumT5DpKT+5bT9d2PNGvs+ksud2M72G/L2P9e4N00/N8Dmpf0PbOJcz837jAcGtPOZnZDLnFWxbWDpmAOr7Lt8afv6nX2fvHjxMnctboFmZmbW/eyTX0+LiOntlPkrKVnTj5TQqeahvGxWZcyZg/PrOR0NMiLeI7WyAfhSR+tplKTlgZ/ntz+g/VZc4/Jrf0n9mzxMce3PjYgJ1QpExGjgSVKXuk1Lm75F+oE+HfhxRFTr1lRX7lZ5G6kF4iPA1hHxbkfqitR1t2gxU+0eFS3a5saZYW/Krx+XNKBmydlzdUT8u3JlRLwJnJff7tpMhbPz7CiNn1e0Jny9RtGii+bUJqovPv+XR+7WVykiXgbuym+/Wq1MCxX34ZqIeKJyY36OTslvt5G0eGnznqQk0zjyjMnzijxG2YWk7pNvA1tGxJM1dilaoQ3OrZXLda0AFGNwnl+jjo48N3vn1yci4lwakM+tGK/tvIiY5ZnIn9nimN9upN6SPqW/az1vZjYfcALNzMysG8k/TlbJby/OgxjPsgCv0fYP+1WqVpacnV8PKh1jbdL4UiPr/Igqym8vaXgeLHpSeaBl2n64VOuK09lOIZ3zFRHxjxrlHqRtjLULGu12k7tvrp/fDm3v2ufrX4wZVr72G+bX0RHxWkNnNKvFSAmvz+f3+0VEI2OlfVlpQPL/KE0gUL5Hh+Vi1e7Rg/l1M0lHSupTpUzLSFpM0k8l/V1p8oBppfOaXCralZ+/OxvYtrSkVSs3duazozSpyFqkLngrkroSX1tjl8XyazMJtI3y6z51Pv9b5HK1vnvmqNy9+7P57e01io7IrwsAXyitL57fEVG9q/Tc7CzaklO/iohH65S/gtS9fwCzdhPem9Sy9QXarmU1HXluintwY534ylYljekHjd33qs9qJUl9lCapKLrc3hYRY5qIy8zmQZ5EwMzMrHtZvvR3u7P0VVi0xrbhwG+APSUdGRGTaLD1WW7p8kdSd8/CDGaeBGBx0ng2vRuMtUMkbUQa++Y9UtfUdkXEW5JOAn5BGrNpB0nlwaHbsxRpfCRI3TEbUb72RSuoFxvct5rhpIHKC6dI2qJWazZJJ9OWJIN0nuV71Id0f6rdo9+RugNvQBr/6QRJlZMIzK5jJDXdokfS6qTxh8oJpsmkyReK1ofFxBRd+fl7pcFt/UlJhc58di6VdGmV9X8Eft5eK8msSCo0PEEHbd8/fWls8oj2vns6dM9LvqIas/C2YylSYgdq37OXS3+XW6h2xvPbUXtK2rP0fiqptdODwPkRUSsZVc9hzPydcpikyyKi2gQHQGohKemPwIGkyQT+Ah99rotWihfWaWXb9HNDx+5B+R42c99fqFLmBc06se9k4DjgxCZiMrN5lFugmZmZdS89Sn+vERFqYBnWXmW5JcXFpB/D35W0JKkbz6vUbr0C6YfSbqSEzC+BTwALR8RS0TZg9jW5bJd1Acw/2s7Mb38VEa/W2ycijiF1yXqY9GO0HynZUizVlK/9Ng1e+6HlwzZ5atWsQRq7aBNSsnAzZp4RcCaStqQteXYOaYa6ynt0elG8cv+ImEoa92of0uDekBIRxXXqjBk4J5HG1Kq21JrF8VJS8mwMaVDxpSOid0T0z+dVHgy8u3VB7axnZyJt12osbUngXYDDJS1SbSdJC9OWQGumNWTxDBzY4Od/cDv1dPSeF6bX2L/WrKqzozOe346awqzntwrpPt8h6cjZqHsN0nfg9qTxEPtTu+tloehCuaWkgfnvrXJcM0jPZ2dr5T2ANKFOcQ/Gk+JZlDRRyeDWhWVm3YUTaGZmZt1LeYyVzuoedS6pxc7BwF6kHwQXRES9WSyLsWIuiohjIuK5iKgcd6wrx54q7Efq0vgccFqjO0XEZRGxTkQsUvnDv51dxtE2s2dHrn1x72bnvr0CbB4RfwcOzetOlPTJdsoX9+jWiDg4Ip7I456V1bxHufxw2loTHVe6Tns1fwqzmGUWyFISqersq3lWvaI7124RcU1EVLakmhOfPZg5UVdr25ulvzvr2SnPwtmfNO7eFvlYBwK/bWe/1Wj7d/4zDRyn0BmfYejAPa9wX3v7x8wz+paNpy3BWKtbbHlb+Z511rl3ROXMxYuQkuF35+3HtTNjZSOmA9+KiJtIk6RMBXaUtEetnSLicdJsreVWZ/vl1+uqjTVWoSPPTUfuQXn/jtz3svIsnEuTWocOIbXiPUfSbu3sZ2bzCSfQzMzMupE8xkrRDaVy7JnZqfMm0g+yY0hJogsa2HWl/PpItY15vKwvdkKI7cot5n6V3/4oIqbVKj87Ik3Y8M/8tiPX/r78OkjSch0M45sR8XyO5wLgb6RulJdJqjb0Rr17JFIrtnpOAT5OaqFyXLNBd4GVSn9XPTfaxuHqaps2sG18RJS7hHXJsxMRH0bEHcDP8qpZBnnPiuTj2Ij4XxOHKMYW3L7Z2Fotfzc8lt9uXqNo8bn5kNRCtVA8v1u217JvToo0CULRrbMHHf+uPToibsx1Pk7q2g7wu5yorqVohbZ3Hp+z+F5s5L8fHXluinvQzPfvC7R1U27kvo+rOGa7IuL9iLgQ+ENeNaSJuMxsHuQEmpmZWfdzYX7dR9LnaxWUtFSt7SXFZAJ9gWujsUHui/GVPtfO9qNpG6i8qxwHLA3cXPwI7GLFD8NtJW1bq2CVa381qctdT+B0VRlMpwGV3dP2If04XA+o1o2r3j06APhYrQNK2pzUmmk6MDjan/l1TiqP7TXLuUlajLYZWbvaztVaAErqB+yf3w6v2Dynnp2FqBivL3d5LgaMv6HJ+orP/1qSDqxVUFLvPHB/d3JVfv1WnnBhJjlxWXR5vjlmHkNuGKkF29LAsV0ZZBOamQCiPZXfKaeSEqWLk8bYq/U9dTWpZe7ypIkFFqT+5AGFjjw3F+fXNet9/gp5HLainv1VZUZepRmci2Ne2Ui97Wiv+7+ZzSecQDMzM+t+fkMaj2oR4C5J3y/PJClpCUnbSLoMuKfBOm8jDai/I3UG4S+5Jb/uJ2lI8WNZ0gBJp5N+iI5rsK6OOoA06PohXXycwh9JM7kJuFbSz/OPL+CjpMGmks4Gni/vmH+MFz/Od837r13ad1FJ20m6TlJDY4vlRGcxg+rRkr5QUaS4R9tIOlpS73ysJST9jDR2XLv3KMdxST7fE6L+7Hxzyr+BouXUJZLWKTZI2gAYSeMTPcyuKcAtkrYokg2S1iV9TvqRZis8qWKfLnl2JC2QE54n5FUvksZGK7avBVxPmk12Gk10eQbIXYeLsa3OlnS6pI8SsJIWlrS+pFPysftXq6eFziUleBYE/pa/JxcAkPQZ4FbSrI1TqUjARsRzwK/z28MkXSTpE8V2SX0l7Sqp3tiRnULSMqTZMyEl9h7ojHpzV+I9SePUbU4a36u9slNJiUWAjfNrvckDCk0/NxFxF21J0LMknVjuuiqpn6R9JV3MzE4gTS6yFHC7pA1L+2yUj7kE6X9GVD6r7ZLUS9J+pK6vAKMa3dfM5lER4cWLFy9evHjp4gUYShqQOBosvzxwf7EPqbvR26SWLVFanq2yb7FtkwaPNSaXH1yxfglSIqOor5jd8cP8/jzSj6sAhjVwnIbiIg2gXz7Hk9spNzJvH9qB+9FuLKRWejdUxDCh4twDmN5O3Ufma1WUm0xKlpTXLVEqP7C0fmA7dV6Vtz9BGoy+WL8gaZyk8udkfOlYN5Ja8QUwskq9F+VtjwALVtk+OG8f04FrXPf+lO91lW3bk1rFFec2KS9BmmBh8/buY616G42xVPdepIH4ixjeLW2bAmxXZd/ZenZoeyYnkMaFep00btOMUp3vA18t7XNURVy7d/C8FyK1gi1//t+t+FwVywqdfM+HtvdZbeL5XYs042L5OpW/N6eQxgSrVm8PUtKq2rkX9+6dOrENpsFnpvQZeIuUnCmW50gJ0CKGIzvw/BWfocHtbD+g9JlevUY9q5XOfTowoMF70/Rzk/dfFPhzxT2YQEqQFe8frbLfVyrKvJeX4v3bwJer7DewVGYsbc/bOGb+vh8DrNTsffDixcu8tbgFmpmZWTcUaabJL5Fm8rue9ENkUdKP2zGkBM8htLUK6IoY3iGNpXRGPuYHpB/wI0kDux/QVccueY05PCZXREyMiK8B25K6Bv0PWJh0/V8hteY7Eqg6sH9EnEjqunch6YcwpPv2LKn70E6krp7NOIg0c+qatI0JR6TulluRupw9Q/qBK9JYbgcCX6dtYPWZSNqG1EW0O3Xd/EikLrsbk8bve4fUNfYtUgupdSKNBTYnvECaxOJs0g/shUjJrCuBz0canH0mnfjs9KVtRtRlSEmV/5BaWn0uIm4tH5Y0BtgZwJoRcXkzJ1mKfVpE7JfjHwb8l5RY6kM675GkmUU/GxGvtFNNy0QaO2xNUjLuUdJ1X5h0HueRrs017ez7QUR8n/Tdeznp2V+Q9Ew9Repi+M0uCHtpYJ3SsjLpu+9qYIv8ndKpIuI8UkvJRUljLPZop9xzpOsIjU0eUGj6ucnHmxwR3yQl0K8lfe8tQrqPjwG/o8pYZJFaT65BasH9b1JPK+W/TyXNal2vxXZ5tuYlSUm/UaSxQ9eOiJcaPHczm0cpIlodg5mZmZlZtyKp+EfyphExspWxmLVKHlPsJVIC+6sRcVud8n5uzGye5RZoZmZmZmZmVs0BpOTZczQ2eYCZ2TzLCTQzMzMzMzObiaRBwKH57WnhrktmNp/r2eoAzMzMzMzMrHuQNIY0btyAvOoR0oQjZmbzNSfQzMzMzMzMrLBKfn2dNNHAEd1tkhEzs1bwJAJmZmZmZmZmZmY1uAWa2RzWr1+/GDhwYKvDMDMzMzMzM7MKo0ePfisilqlc7wSa2Rw2cOBARo0a1eowzMzMzMzMzKyCpBerrfcsnGZmZmZmZmZmZjU4gWZmZmZmZmZmZlaDE2hmZmZmZmZmZmY1OIFmZmZmZmZmZmZWgycRMJvDRo8GqdVRmJmZmZmZmXW+iFZH0DXcAs1mIekFSSFptVbHYmZmZmZmZmbWak6g2UwkbQAMzG93a2EoZmZmZmZmZmbdghNoVmk3YBLwIE6gmZmZmZmZmZk5gWZtJPUAdgGuBy4B1pD0udL2wblrZ5+K/a6RNLL0/lOSrpL0kqTJkp6UdIikWT5vksbkOsvLsNL2keX3ed0DudwmNer4aMllBpb3yevWlPSBpDGV51h6L0mX53NZKa/rLeksSU/n83tB0tmS+jZzvc3MzMzMzMxs7uBJBKxsU2BZ4CrgXuAsUiu0fzVZzwrA08DlwLvA2sCxQC/gxCrlrwDOzH9fWqtiSTsBgypW7wgsnP8+GlgOOKiBOE8E6g1veCqwLfDliHgpr1sU6AEcBYwFVsp/Xw18tYHjmpmZmZmZmdlcxAk0K9sNeAe4JSKmSboN+LakIyMan0cjIu4A7oDUgouUjFsU2I9ZE2gLAi9FxAO5/KT26s0t5H4FDAP2KR3vkVKZsUDvor4adW1ESnZdAWzcTpkfkxJxW0XEE6XjjQUOLJXrCbwA3Ctp5Yj4X5W6hgBD0ruVa4VmZmZmZmZmZt2Mu3AaAJIWAnYCro2IaXn1VcAqwAYVxXtI6lksgCrqWkTSsZKeA6YC00mJr1Vz+bJeuUwj9gKWBE5v9LxqOBm4AHi+2kZJu5Fan/0mIu6psv17kh6R9B7p/O7Nm1avVl9EXBARgyJiECzTCeGbmZmZmZmZ2ZziBJoVtgGWAG6WtISkJYCRpORW5WQC75CSRsWyU8X2k4GfkBJU2wLrAsfnbYsUhXKLssWBcfWCk9QLGAr8kjTJQYdJ+hrwOeC4GsWGAfcD+0pasmL/HYHL8vadgfVJ3UihdH5mZmZmZmZmNm9wAs0KRZLsauDtvLxEGlts55zsKmxMSooVy50Vde0MnBkRp0TE7RExCphR5ZirkD6DYxqI7wfA+8CFDZ1N+xYATiC1LHuzRrkTgS1IY7j9pmLbzsCDEXFQRPwtIh4kXS8zMzMzMzMzmwd5DDRDUm/ga8CVpFZjZZ8HTgM2K617JCLeK+3/NtCvtH2mbpk5+fbtKofemjSI/4N1QlwSOAI4MCKmp2HVOmwP0kQJlUmxmUTEUABJ+wO3S/pjRBSJwmrdTnefnaDMzMzMzMzMrPtyAs0AdiAN8v/b3JrqI5L+QZphcjfg7gbrGwEcnMdAGw8cTNssmcV4az8gdcm8KiLeqFPf9sAjwJ8aPH4t3wMOiYh3GykcEXdKGgZcIOkzEfE+6fzOlnQUKfm3LbB5J8RmZmZmZmZmZt2QE2gGKTn2bGXyDCC3+PoT8B3qtxQr/AA4Dzib1O3y98C1tLVuWwb4P+Ac4JgG6lsAOKKZmUBreBE4v8l9DgX+DRwLHJb3/xjwQ9KYZyNI16fmzJ+FddaBUaOajMDMzMzMzMzMWkadk5Mws0YNGjQoRjmDZmZmZmZmZtbtSBodEYMq13sSATMzMzMzMzMzsxqcQDMzMzMzMzMzM6vBCTQzMzMzMzMzM7ManEAzMzMzMzMzMzOrwQk0MzMzMzMzMzOzGpxAMzMzMzMzMzMzq8EJNDMzMzMzMzMzsxqcQDMzMzMzMzMzM6vBCTQzMzMzMzMzM7ManEAzMzMzMzMzMzOrwQk0MzMzMzMzMzOzGnq2OgCz+c3o0SC1OgozMzMzMzPriIhWR2Ct4BZo1nKSRkqKKsvIVsdmZmZmZmZmZuYEmnUXdwEblJa7WhuOmZmZmZmZmVniLpzWHQgYFxEPfLRCGg/0a11IZmZmZmZmZmaJW6BZd7AQ8EGtApLGSDpV0tGSXpf0nqTLJS2et/eQ9KqkoVX2HSnp2vz34Ha6i/68VH5tSXdImizp7XycZSvqXETSKZJekjRV0r8kbdsZF8PMzMzMzMzMuhe3QLPuYGFgagPldgOeA/YDlgNOAS4Cdo6IDyT9HthD0rERaVhHSR8DNgZ2qKhrM+D90vuXcvllgJHAv4HvAH2Ak4ARkgZFxLRc/hpgPeAY4L/ALsD1ucyjTZy7mZmZmZmZmXVzTqBZd7AUMLGBcr2A7SLiPQBJk4A/SFojIv4NXAIcAWxC2xhqg4E3gb9V1PVQUU+FQ/PrVyNiYj7Os8ADwDeBKyVtDmwHbBIRf8/lb5O0OnAUsHNlpZKGAEPSu5UbOFUzMzMzMzMz6y7chdO6g2VISa56RlQkva4ljZ+2LkBEPAvcTUqaIUnAHsAfImJGg7GsB9xWJM9yvQ8CY4Av5VVbAK8D/5DUs1iAO4BB1SqNiAsiYlBEDEqna2ZmZmZmZmZzC7dAs5aStBywKPB8A8VnSrJFxGRJ75G6cxYuBs6RdDDwRWAVUsu0Ri0HPFll/RuklnKQJjcYAEyvUq7mWG5mZmZmZmZmNvdxAs1a7Qv5tVrSqlL/8htJi5LGKHuttPpq4HekMck2BR7M3Tsb9VrlcbJlgdH57/HAK8A3mqjXzMzMzMzMzOZSTqBZq32NNP7Z4w2U3VJSn1I3zh2BAEYVBSLifUlXAgcDnwJ+3GQ8DwIHSlosIt4FkLQuMBC4N5e5gzRW2nsR8Z8m6zczMzMzMzOzuYwTaNYSkvoCewJ7A7cB66Yhyz6yFNBX0voR8UBe9z5wk6Rfk7pa/hq4NiKeqqj+YuCAXP6qJkM7DTgQuFXSybTNwvk48OdcZgRwK2lmzpNJref6AmsDi0TEkU0e08zMzMzMzMy6MSfQrFW+QOpqCWlGy+3aKXc/aaIASMmwd0kJsj7A9aRk10wiYpSkV4CRETGhmaAiYqykTYHfAFcC04CbgR9FxLRcJiTtBPwMOIQ0reZ44FHgzGaOZ2ZmZmZmZmbdnyKi1THYfEjSJsBdEaFGykgaA1wTET9poO5Pk1qFbRERd3ROxJ1n0KBBMWrUqPoFzczMzMzMzGyOkjQ6IgZVrncLNJtnSFoa+CRwHPAEcGdrIzIzMzMzMzOzecECrQ7A5lsTSQP2z26Zsq+RBvpfDhgcbl5pZmZmZmZmZp3AXTjN5jB34TQzMzMzMzPrntrrwukWaGZmZmZmZmZmZjU4gWZmZmZmZmZmZlaDE2hmZmZmZmZmZmY1OIFmZmZmZmZmZmZWgxNoZmZmZmZmZmZmNTiBZmZmZmZmZmZmVoMTaGZmZmZmZmZmZjU4gWZmZmZmZmZmZlZDz1YHYNYRkhYCekXEhFbH0qzRo0FqdRRmZmZmZmbzpohWR2DzIrdAs7mCpJ6SDpU0WtI7wFTgllbHZWZmZmZmZmbzPifQ5kOShkqK0vKqpD9L+nirY6tG0gLAjcBRwB+ArZmnPNIAACAASURBVIF1gZ1bGZeZmZmZmZmZzR/chXP+NYGUiAL4GHAccIekNSNiUuvCqmpfYGNgw4h4tNXBmJmZmZmZmdn8xQm0+deMiHgg//2ApP8B9wDbAle3Lqyq9gXOd/LMzMzMzMzMzFrBXTitMDq/DpS0gaTrJb0maZKkRyXtXi4saQdJj0t6Ny/3Sdq8tH1w7h66rqR7JL0v6RlJO1bUs52kEZLelDRR0gOStqqI7dPADEl35zJvSjpHUp+KulaV9Ndc5l1JN0harbR9TEXX1ZmWXGZgfr9Jab/9JU0rx5XHY3tI0gRJb1Qey8zMzMzMzMzmHW6BZoWB+fV1YBXgH8B5wBRgI+BSSR9GxJW53JvAKcBLwILAHsCNklaMiHGleocD5wAnkFqSXS1pnYj4V96+KnADcCrwIbAN8DdJG0fEP3KZ3sBPgJuB3YCVgJNIXU+3BpC0MHAHMB3YD5gBHAv8XdJnImI8sCOwcK7zaGA54KBaF0XSDsBZwF4RcVtp04p5/YtAX+AA4D5Jn6g2M6ikIcCQ9G7lWoc0MzMzMzMzs27GCbT5mKTi/n+MlOR6F7g9Il4rlRFwNylhtB9wJUBE3A/cn+tYFFgT+C4p+VZOoF0UEafmum4FngKOBL6d6zmrdKwFgLtyXfuQkniF54CvR8QHuex4YLikDXIse5EyU6tHxPO5zIPA88D+wIkR8UjpWGOB3qVurNWuz0bAVcDPIuKP5W0R8aNSuR7ACFJScQfgssq6IuIC4IJUfpAnVTYzMzMzMzObi7gL5/xraVJrrenA06Qk2q4R8ZqkJSX9TtKLpTJDgNXLFUgamLdNAE4Hrgcqxym7tvgjIj4ErgPWK9WxoqTfS3qF1GpsOrBV5bGAa4vkWfbnXP5L+f16wMNF8iwf72VSEu5LNG+NfD6jI+LXlRslrZ+7no7LcUwG+lSJ28zMzMzMzMzmcm6BNv+aAGwBBKnb5qsRUbSMGgasT5qZ8ylgInAgqXVV2avAukB/UoLt5pwkK3uzyvvl4KMWZ9cDiwG/ILUymwT8MtdZ+AB4o1xJRHyQk1dL5VXLVZbJ3iC1imvWGcAoYANJG5W6kyJpZeA24J+k1m2vAtOAm4BFOnAsMzMzMzMzM+vGnECbf82IiFGVKyUtAmwPHBwR55XWz9JaMSKmkZJMSHoUeEXSqIh4uFSsPzN36ewPFF1EVwM+D2wTEbeUjtWr4lBvMHNCreg2uTQwPq96jdT1s9KypTLN+DuwHSmZeKGktfP5Qhp3bVFgh4iYlOPpSVsyz8zMzMzMzMzmIe7CaZUWJn0uphYrJC0GfL3OfkXSq3KE/I9m3cxJuB1ILbfK+5SPtQpp0oKye4Adc9KssBMpAXxvfv8gsI6kVUt1rQBsWCrTjBMiYjpwCCl59/PStl6kCQ9mlNbtghPSZmZmZmZmZvMk/+C3mUTEBEkPAb+QNJGUKDqC1OWzb1FO0kmkAfqfJbXyOhJ4B7i/osp9JU0DniDNwrkaaSZNgP8ALwO/kXQ0qSvnscArFXWcAjwA/FXSuaQJDU4Gbs0TCEBqKXY4aQbPX5C6fR4DvAWcPxvXY6ykHwMXSRoeEU8CdwI9SDOTXkxq+faTfP5mZmZmZmZmNo9xAs2q+Q4p6XQZqfvlWaQui98vlZkAHEZKZk0kdeXcJyIqxyH7NmmCgeOBl0gTFTwCEBFTJe0EnA1cQ0qm/QrYBFirqCAiHpa0DXAiaVKCCcAVpIQZpbq2AE4DLgYEjAS+GREd6cL5kYi4TNLupCTaRhHxuKTBwFBSC7t/ATsDwxupb511YNQsnWfNzMzMzMzMrLtS27jxZp0nJ5guBRaLiPdaHE63MmjQoBjlDJqZmZmZmZlZtyNpdEQMqlzvMdDMzMzMzMzMzMxqcALNzMzMzMzMzMysBifQrEtExLCIkLtvmpmZmZmZmdnczgk0MzMzMzMzMzOzGpqehVNSP2BCREzP79cDdgMCGBYRj3VuiGZmZmZmZmZmZq3TcAJN0pLAjcD6wBRJhwDPA7fS1pJtf0nrR8TjnR6pmZmZmZmZmZlZCzTThfNwYAPgIeDfwGnAccBjwE7AL4FFgJ92coxmZmZmZmZmZmYt00wXzm8Aj5KSaD2Ah4EvAl+MiFHAXyWtC2zU6VGamZmZmZmZmZm1SDMt0FYEbo9kBnBbXl8e8+wxYPnOCs7MzMzMzMzMzKzVmkmgLQq8V3r/LkBETCutmwIs1AlxmZmZmZmZmZmZdQtNz8Jp1h1IWgyYFhFTWx1Ls0aPBqnVUZiZmVlniGh1BGZmZjYnNJtA+4akgfnvtQEkXVLavnYnxGQ2C0kfBw4DvgoMABYGDgDOb2VcZmZmZmZmZjbvazaBtjazJskGV7zvsv8PJ2ko8P2I6NdVx6hx7N7AEcAuwMrAROA/wGURcXEn1D8GuCYiftLEPgsBPwP+GhGPzm4M3ZWkzwAjgaeBHwEvkT5nT7UwLDMzMzMzMzObTzSTQFu1y6KYO/wZ+DxwPPAE0B/YGNgWmO0EGrAjMK7JfRYCjgHGkGZInVedDzwObFUx5p6ZmZmZmZmZWZdrOIEWES92ZSDdmaRPkLoO7hIRV5c2DZdmbzQrSb0i4v2IeGS2gpxHSfo0sAGwtpNnZmZmZmZmZtYKzczC2a1I6i3pLElPS5os6QVJZ0vqWyozUtLVVfb9taT/FckvSSdJelzSe5JelnS5pAGlXZbIr69X1hUx89CxklaRdKWkt3Jcj0n6Tt42UFJI2l3SZZLeAW7I28ZIOrVUzzBJoyR9Q9J/JE2RdG9OKBXeza+X5nqjNEZdtWvWSJ1IOlTSQ5ImSHpD0g2SVqsoc16+hlNzmcsk9SttHynpGklD8rm9L+kmSStU1FPv2n8amARsJemZHPOTknavcn675LqmSnpJ0q8k9czbNildo2rLsFxuaO5OW9S5sKS7JP1L0uJ53XKSLpH0fD6vZyQdn7vUmpmZmZmZmdk8pulZOCWtD+xL6s64BDABGA1cGhH3dW54NS0K9ACOAsYCK+W/rya1FgMYDpwqqXdETMrxizSO2Z9Kya/+wAnAq8AywKHAnZLWiogPSWNvTQLOkHQkcHdETKkMSFJ/4H5gMvAT0lhda+XYyk4F/gLsDHxQ4xxXAU4DjgbeB44FbpX0iXz8zYA7Sd1Kb8r7vFajvkbqBFgROAt4EehLGqz/vlxmQi7zIPA3YDywPHAccG4+p8IGwCeBHwOLACcDfwXWLZWpd+175+WEHOtDwDeBP0r6MCKuBJC0Fel+Xwb8FPhsjmnpHP/DOZ7C/RXXbWzlhZK0APAHUvflDUvn3i+f94+Bt4HVgaE5/v0r68l1DQGGpHcrVytiZmZmZmZmZt1UUwk0SccDRwKV3RbXBvaWdHJE/KyzgqslIsYCB5Zi6wm8ANwraeWI+B9wDXAm8DXgqlx0fVIG46pSXXuX6ulBSq68DHyJlCybKGk/4ELgVmC6pAdIyZWLSom4HwGLA+tERJHIuqNK+A9ExMENnGY/YIciMSlpNPBf0sQN55GSSQD/jYgHGqivkTqJiB8VhfP1GAG8CexASlAREZfmBFMPYDlSsvCTFcfqD2yQ7wWSXiTdn60j4pZcT81rT9tn7fiIOD7/faukFUlJqyvzul8CIyNiz/z+ltzA8ERJx0fEy8BH1yhvq3fdzgA2BzaKiFeLlRHxOClBWtT1D1KC9RJJP6jW1TQiLgAuSOUHecJ7MzMzMzMzs7lIw104Je1MmvHxf6QWaB8DeuXXffP6wyXt0gVxthfT9yQ9Iuk9YDpwb960OnyUZLsT2LW0266kxMmoUj3bSLpP0gRgBimB81E9ua4rSa239iYl31YnJUSuKNW9GXBLKXnWnpvqbC+8WW7Vl8ehGw2sV2snST0k9Swt5YRn3TolrS9phKRxpOsxGehD6XpkvwCmkVqqbQScVLH94SJ5lo/1D1Iirnysutc+q+yKOxxYXdIyOfH2hXbKLMDMLc8aIukI4AfA4RHxn4ptknSIpKckvU/67F0OLIybl5mZmZmZmZnNc5oZA+0HwBvAuhFxSUSMiYip+fUSUre8sUAjLatmm6QdSa2h7id1G1yfNJMlpO6ChauAbST1zS2mdiYlVop61gWuJyVuvkdKtqxfpR4iYlxEXBoRe5C6ZV4KfFvS53KRpanfhRLSdWzEm+2sW67OfneQkjrF8pVG65S0MnAbqeXX/qTE2Lq5zCIV+11Aulb7AyOBfzUTf4PXfkZ+rbxmxfulSK3qFqxTphnLk1q0/RP4oaQFK7YfQuqGey2pVd56tH3uK6+RmZmZmZmZmc3lmunC+Tngsoh4q9rGiHhLacD+PTolsvp2Bh6MiIOKFZK+UqXctaSxuXYgtZRanlICjZR0GwvsWnTFlLRKvYNHxHRJpwN7AZ8iJY/GUT+5BdBoF77+7ax7ss5++wOLld4/3USdW5PGl9uhNG5cT6okoXK3xleBB/MEAleSxh6rd6wiydjItX+jtN+40vpl8+v4vEyvcrxymWYsSLqvfwOeInVb/mVp+87ANRFxVLFCFRMxmJmZmZmZmdm8o5kWaD1JXflqmUwHJibooF7A1Ip1s8zMGBFvk1pU7ZqXf0fEYxX1TK+YTXOmeiQtJqlXlRg+kV+LJM8dwFclLVulbEf0l7RhKY6VSV0V/5lXFWNtVbaUezoiRpWWd0ub69XZC/iQtpZfkCZdqHdfezFr98Uv5PqLY21ESnKVj1Xz2ueyU5l5coIipmciYmxEfEDqhlqtzIekVorNeDEihkXEG6Sxzn4maY3S9oY+e2ZmZmZmZmY2b2gm2fVfYHtJR+bZEWeSu0dum8t1pSLZMgI4W9JRpBkhtyUN+F7NcOAS0oyhZ1VsGwEcIukM4AZgQ+C7FWU+CVwv6RLgPlKicG3SrJ+P0jb22umkFnj3SPoVaWD9NYDeEXFK86fKW6TZJn9O24yZbwLDACJimqQXgF0kPQFMAR6rNoh9o3WSxozrAVwq6WJgTVIS6Z2iAkkDSLNi3kRq3bUeafbMv1Ycayxwk6RjaJuF8+FiAgEauPYRMUHSmcDPJc0ARgE7ke73bqWix5AmF7iU1G33M6RZOC/MEwh0SJ4s4bvAhZK+nJN9I4D/k/Qg6fO+O7BaR49hZmZmZmZmZt1bMwm0K0hJk+sk/Tgini02SPo48Gvg06SkUlfpRVurq/NJExj8kJScGQF8h9JMiyXXkVpU9aM0+yZARNws6XDSGG/7kVorbQ88Uyr2X+Ai4KukmT97kSZNuAQ4OSJm5LrG5lZWp5BmcFwYeBY4sYPn+yLpmp9EmsBgFPCdiJhSKnMAaTyu2/PxVgXGdLTOiHhc0mDSDJc7krqmzjRuHCnxNoA0a+dipG6c5+Z9yu7LcZ0BLEMaJ21IsbHBaw9wBClpeRCpBduzwHcjojyT6m2Svg38nJTQehP4DSmxNruGAI+T7v05pO6cywDFrKB/Af6PlASsa511YNSo+uXMzMzMzMzMrHvQzL3nahSUFiJ1hdyY1C3uVdJYVgOAFUjdQe8FtqjTAqrjwUrXACtERNOzKs5tJA0D1oqIQd25zhrHGgm8FRHf6upjzW0GDRoUo5xBMzMzMzMzM+t2JI2uljdpeAy0nBTbktTC7AVgRdLsjCvl90cBm3dF8kzSmpK+T2qdVNlN0MzMzMzMzMzMrMs0NeB/REwndUc8UVIfYHFgQkS81xXBlZwFfBz4LXBaFx/LzMzMzMzMzMzsIx2eMTMnzbo6cVYca9M5cZzuJCIGzw111jjWJnPqWGZmZmZmZmZmXanhLpyS1pH0C0nLtrN9QN6+dueFZ2ZmZmZmZmZm1loNJ9CAQ4F9SbMbVvMGsA/w49kNyszMzMzMzMzMrLtoJoG2AXBXtDNtZ15/J7BRZwRmZmZmZmZmZmbWHTSTQBsAvFynzKvAch0Px8zMzMzMzMzMrHtpJoE2GVimTpllgKkdD8fMzMzMzMzMzKx7aSaB9iiwg6Q+1TZK6gvskMuZmZmZmZmZmZnNE5pJoF1AamE2QtJnyxskfQ64DeiXy5mZmZmZmZmZmc0TejZaMCKGS9oG2AN4RNIbwCvACsCygIDLIuLKLonUbB4xejRIrY7CzMzMqqk+XZaZmZnN75ppgUZEDAYOAJ4iTSqwTn59EhiSt1sLSRoqKfLyoaS3JT0k6VeSBnSwzsMkbdKJMfaTdJak5yVNkfSqpFslfaOJOjbJ57hWZ8VlZmZmZmZmZlZNwy3QChFxAXCBpEWBJYB3ImJyp0dms2MCsHX+e3HgC8CBwBBJW0fE6CbrOww4Cxg5u4FJWhC4C1gU+BXwX2BFYCtgc+CvDVb1MLBB3t/MzMzMzMzMrMs0nUAr5KSZE2fd04yIeKD0/lZJ5wJ3A1dJ+lREfNCi2DYB1gLWi4iHSuv/KDXesTEiJgIP1C1oZmZmZmZmZjabmurCCSCpj6TvSTpN0sX59Xvtzc5p3UNEvENqSbYasGWxXtJJkh6X9J6klyVdXu7qKWkMsDRwTKlr6CZ526G5e+gESW9IukHSanVCWSK/vl4lxplGHZH02VznOzm+f0raMm+bpQunpAUkHSHpOUlTJT0jac+KOkdKukbSd3K5iZL+JmnFinK9JJ0i6cVc1wuSTqwos6+kJ/P2FyUdVufczczMzMzMzGwu1FQLNEk7A+eRkiDl1kIBnCFp/4i4phPjs841EpgBrA/cktf1B04AXiXNsnoocKektSLiQ2BHUpfLa4CL8j5P5dcVSV07XwT6ksbHu0/SJyJiQjsxPAp8CFwi6VjggYiYUVlI0qeAfwBP53rHAYOAlWqc35nAnsAvSV08t8zHGRcRN5bKfRFYPp9rL+C3pNljt83HFnAdqYvoccBo0mQZXy7F99N83U4hXdd1gOMkTY6Is2rEaGZmZmZmZmZzmYYTaLnlz5Wk5MdlpKTB66RJBDYFvgNcKemdiLi980O12RURUyS9RZo1tVi3d/G3pB7A/cDLwJeAuyPiEUkzgJcruoUSET+q2HcE8CawA+kzUi2GZ3Py6STgHmCKpL8DF0fE1aWix5DGcvtyRLyf141o79xyy7cDgb0i4vd59e2Slst1lRNofYHtIuLtvO8A4HRJvfKxtiIl33aIiOtL+12Wy/fNdR4fEccWseVxAX8u6dwWdpE1MzMzMzMzs07WTBfOXwBTgfUjYq+I+H1E3JpfBwMbAtNzOeu+ZhpnTNI2ku6TNIHUOu3lvGn1uhVJ60saIWlc3ncy0KfevhFxGrAqcDBwA6lF2J8qukhuBgwvJc/q2ZyU3L1WUs9iAe4A1s4JvsJDRfIsK1rUrVA69viK5FnZBkBv4OqKY91JSk6uWLmDpCGSRkkaBWMbPCUzMzMzMzMz6w6aSaB9npTQeLjaxogYBfyJNOOjdUOSFiGNZ/ZGfr8ucD0pafY9UmJo/Vx8kTp1rQzcRkrI7Q9sBKxLaoFWc1+AiHglIs6JiF1ICadbgJ9KWjoXWRp4rYnT6wf0ILVam15ahpFaWi5XKvtOxb7T8msRd71j98uvT1Yc6668fpZuphFxQUQMiohBqaesmZmZmZmZmc0tmhkDbSr1Exqv5nLWPW1Kuuf35/c7kppD7VoM4C9plQbr2hpYlNTNcVLetyewVLNBRcQkSefkOlcjjXc2jpmTXvWMJ7WC24jUEq3Sm03UVe/Y4/Pr9uRkZIWnmziWmZmZmZmZmXVzzSTQ7iElJ2rZCLi74+FYV5G0BHAy8BxQjFHXC5heMfvl7lV2n8asrcp6kRJV5QkAdqHOZ0rSUsCEKmOEfSK/FgmpO4BdJB0VEVNq1ZndSWqBtnhEtDtWWoPuAA6TtH3F5AOF+4H3geUj4qbZPJaZmZmZmZmZdXPNJNAOB+6XdBJwXNHqCEBSb9Kg6muRxkKz1uopqeiKuRhphsgDSS3Gti4lr0YAh0g6gzQW2YbAd6vU9x9gO0m3AO+RWlgVCatLJV0MrAn8hFm7R1baDDhR0qXAQ6Qk3IbAEcCNETEmlzs2b79b0m9IrcI+D4yLiEsqK42IpyWdB1wl6RRgFCnptyawekTsWyeushHArcAVkooZPZcDNo6I/SPiHUlDgd/mFnt3k7pDrw5sGhE7NnEsMzMzMzMzM+vmmk2gPQb8FBgi6WFSa6FlSeOeLU5KJBwuzTROfUTEPp0TrjVocVIrqQAmklqd/RE4MyJeLwpFxM2SDgd+AOyX99keeKaivp8CZwM3kZJwm0bESEmDgaGkrqD/AnYGhteJ7UHgOlJrtcNISbgxwPHAb0uxPS3pS6TZOi/Kq58Cflaj7oNz7PsBv8zn/hRwcZ2YZhIRIWlH4DjgENKgZa8CV5TKnCLpVeBHwKHAlHzseudvZmZmZmZmZnMZzdx7r0ZBqdq4Uo2IiOhRv5jZ/GHQoEExatSoVodhZmZmZmZmZhUkjU4TAM6smRZoq3ZiPGZmZmZmZmZmZnOFhhNoEfFiVwZiZmZmZmZmZmbWHS3QaEFJX+jKQMzMzMzMzMzMzLqjhhNowChJD0raW9KiXRaRmZmZmZmZmZlZN9JMAu0m0mybFwKvSjpT0me6JiwzMzMzMzMzM7PuoeEEWkR8jTSRwHHAROBg4FFJ/5C0h6SFuyhGMzMzMzMzMzOzlmmmBRoR8XJEDAUGAjsANwPrAZeSWqWdLmmNzg7SzMzMzMzMzMysVZpKoBUi4sOIuKHUKu2XwDTg/4AnJI2U9K1OjNPMzMzMzMzMzKwlOpRAq/Bp4LPA0oCAccCXgeGSRksa2AnHMDMzMzMzMzMza4kOJdAk9Zd0hKT/An8DvgGMBHYCBgCrAecDawPndE6oZmZmZmZmZmZmc17PZgpL2hzYnzT+2YLA28AZwLkR8Vyp6AvAQXligV06KVYzMzMzMzMzM7M5ruEEmqRngY+RummOIrUsuyoiptTY7Vmg92xFaFZFTs4uFBHvtjqWZo0eDVKrozAzM+s6Ea2OwMzMzKxzNdOFcwVgGLBuRKwXEcPqJM8ALgc27WhwZgVJvSUdK+kJSe8CU4ALWh2XmZmZmZmZmc37munCuXxEvNNM5RHxEvBScyHNOyQNBb4fEf1aHcvcTFJv4F6gH2nG138BHwIvtjIuMzMzMzMzM5s/NJxAazR5JmnViHih4yGZzeIoYHlgUE7KmpmZmZmZmZnNMQ134ZR0QANl9gYena2IzEokCdgHOMHJMzMzMzMzMzNrhWbGQDtH0kHVNkhaWtJfgIuAcZ0S2Twmj+F1lqSnJU2W9IKksyX1LZUZKenqKvv+WtL/cjIJSSdJelzSe5JelnS5pAENxDBYUkhaV9I9kt6X9IykHSvKbSdphKQ3JU2U9ICkrSrKDJH0n3wu70i6XdIXStuHSnpL0kaS/p+9Ow+3qqr/OP7+ADkP5Zg/TXFIyyErriZqSTkPSaDibDhrWuFQzorzrOWQ4qyVQs5DKpKKiop5UXPK0hSJREBQcGSQ7++PtQ5sNucOBy7cy+Xzep7z3LP3Wnut79772KPf1vCCpC8kvSRp81I7+0kaImm8pA8lPS6prlBlWWAFYClJz0v6NN/z2ZI6ldr6rqRHc0wf5ueyYqE8GvkMz3W65ePOhevOlTRB0oaFc7P1DszMzMzMzMxs/lNLAm0IcLmkXxVPStoOeAX4GXAzsGGVaw0WAzqSpiNuD5wC/AQoJswGADvkNb+A6SOwegF/iZi+p9UKwDnAjkAf0u6oj0lq7vscANwL9CS9u9uLySFgdeB+YF9gF+AZ4CFJmxXqvAuclu9lL2Ay8GAphsWAPwFXA7sBH+V2iommzsAtuXwv0pp5T0laI5dXnsUZwOs5nsuAY4ErKo1IWh4YnPvcC/glsAUwSNJCuVrXwudF4MHC8UxJxEK7RwJHAz+LiH8Uiub0HZiZmZmZmZnZfKKWTQS2Ax4ALs0jf/4AXAwcBowHdo2Iu1o+xPYhIsYCh1eO8zN8BxgiadWIGAHcAVwO/BTon6tuAqxaOCYiDii00xF4FhgJbA482YxwrouIi/L1A0mJqROAPXL7xcRUB+BxYD3SVMqnc52BObnXEVgK6EZKpn2V9HsAWBQ4KSJuzW09DowgJZyOz+2cUeprELAxsA8paaZcPDgifp6/P5wH450r6ayIGAkck8u2jYiJub03gaGkpNttETG00NdEYGzxXJmkXYFLgX0i4vFiWa3vQNIhwCHpaNWGujQzMzMzMzOzNqjZo2Ui4jNgB+BR4ELgP6SE0CPABk6eNU3SvpJelPQJMIU0qg9gbZieZHsM2L1w2e7AfyKivtDO9pKekTQBmEpK3ExvR1IHSZ0Kn/J7vrvyJSKmkUajbVxofxVJN0v6X25/CrBNpf2CLXLZOOA3wJURMb5Up9jXJ8xIkFX6+rakuyWNBr7M7a1Tpa/y1NYBpN9v13y8MfBIJXmW+3sOGE5KatVqC9LouQERMaBc2NQ7KIuIayKiLiLqYPnZCMfMzMzMzMzMWktN080i4gvS6KiBwEqkUUHbR8T7cyO49iSvM3YLaaTSbqSRZZVpg4sUqvYHtpe0VE587UZKFlXa2Qi4j5Sw2ZeUQNqk1M6ppERU5XNqKZwxVY5Xyu13yO1vmq/7MbAR8FApToBhuWwX4GFScrXok4j4vJG+liQlYL9Bmib5w9zePwp9Tc1/R5faqRwvk/+uVKVOpd4yVc435RrS/fWUtGaxoJnvwMzMzMzMzMzaiVqmcAIQEZMkdSdNN9xJ0pkRcUrLh9bu7AY8FxHTN2KQtEWVencDVwHdSeuM/R+FBBop6TYW2L2yJpqk1UptXEOablvxXql8BWbe7GEFYFT+vhbwPWD7iHi4EOui5UAj4mOgHqiX9D7wuKTVCgnVJSQtWkqiFfvqCqwCbB0RbxT6WrpQ/wPSyLQVSt1XNgeojHgbVaVOpd6wKuebcitpyuoTQD9gq0JZc96BmZmZmZmZmbUTbq/36QAAIABJREFUzU6gSbqhdGoiMA04UdL3mDGqKSLiwBaKrz1ZFJhUOrd3uVJEfCjpEdLUzXeBf0bEy6V2phQ2FJilnYh4j1mTZkU9gH/C9BFn3YG/F9qnGGtODm0GFOMoWxRYCPg6UByR2IOUjELSEsDWpARfQ31tStpYYFi+ly8k1ZMSkFcV2u1F+v09m4+fAw6XtGRO7FVGinVmxlTZWpweEdMkHQy8JOmAiKj8M9DkOzAzMzMzMzOz9qOWEWi9GynbofA9SCN3LKkkWQYBV0o6iZTs2QHYsoFrBgA3ABMo7DRZaKePpN+RdsrclLTgfi0OkjQZeBU4iDTqbM9c9gZpauLFkk4BlgROB/5XbEBSP9KGAiNIu3aeRkr4vV6o9jlwdk6cvUfaOXMh4Pe5fCjwCXCtpAtIo9H6lvsCzgbulXQjaYrrBsCZwLV5AwGAS0hr8g2UdD6wBHAeaZfRO2t7PDNExBuSzgEukvTXiBhNy7wDMzMzMzMzM5tP1JJAW32uRdF+LQpMzt/7AWsAvyatkzUI2IuURCq7l7T213IUdt8EiIgHJR0H/BI4mDQCayfg3zXEtQdpd8mzgP+SpiK+mNufJKkncCVpmu5IUgKrG7B+oY1J+foVSdMonwROjojJhTqfAfuRdhb9Nik5t0NEjMp9jZa0G3BRvuc3Sbu6/rZ0z/dL2hM4hTTSa0y+pm+hzlhJPybtDHsb6bk/CBxViml2nEsa8XY50GtO30GXLlBf33Q9MzMzMzMzM2sbNPMsNGtJku4AVo6Irk1Wngck9QZuBJbMO2LOzb76AkdGxHJzs5/5UV1dXdQ7g2ZmZmZmZmbW5kgaFhF15fM17cJpzSNpPUlHkkYl3dPa8ZiZmZmZmZmZ2eyreRdOa5YrgDVJa31d0sqxmJmZmZmZmZnZHPAUTrN5zFM4zczMzMzMzNomT+E0MzMzMzMzMzObDU6gmZmZmZmZmZmZNcIJNDMzMzMzMzMzs0Y4gWZmZmZmZmZmZtYIJ9DMzMzMzMzMzMwa0amWypIE7ApsC6wMLFylWkTEli0Qm5mZmZmZmZmZWatrdgJN0sLAg0A3QEDkvxVROG9mZmZmZmZmZtYu1DIC7Tjgx8CZwO+BD4C+wDWkpNp5wDPAvi0aoVmJpA7A1yJiXGvHMjuGDQOp6XpmZmbzq/D/nWpmZmbtTC1roO0GvBARp0XE+MrJiHg/IvoDPwF2Avq0cIxmSOom6R5Jo4DJwAeS1mntuMzMzMzMzMys/aslgbYm8HThOICvTD+IeBv4K9C7RSKbxyT1lRSFz3uS7pS0Zg1tHCLpZ1XOD5d0UctGvOCQtB/wKPARaYTjJsCGwJutGZeZmZmZmZmZLRhqmcI5BfiicPwxsHypzrvAznMaVCuaAGyXv69Bmq76qKT1IuLTZlx/CPAqcM9cim+BI2l54DLggog4obXjMTMzMzMzM7MFTy0JtJGknTcr/g10LdX5HjCe+dfUiBiavw+VNAJ4CtgBuL31wlqg7QZMAk5r7UDMzMzMzMzMbMFUyxTOp4FNC8f3ABtIuk7SjpIuBLYCBrdgfK1tWP67rqRpklYvFkpaPZ/vLmkw0AX4eWEaaO9S/aMkjZT0oaT+kr5apb17JE2U9LGk+yWtVaoTkn4t6RxJYyWNkXRl3iW1UZWppJJOkfS+pE8k/VnS0oU6i0u6QtK/JH0m6Z3c/lKFOktIGpz7npTr9M2L+xfjPFrS7yWNl/SRpMslLVSos5KkGyS9LelzSf+WdFaxDrAuKVl7eX52n+W+60r31jHHMCLH9JqkvQrl5Sm65U/vXG+wpJsK13XO03mL57pKuk/SKEmfSnpJ0t5NPX8zMzMzMzMzmz/VMgLtVuAbkjpHxHDgd0B34ABgf0DAW8DxLR1kK+qc/w4H3gN+Ttp5tKI3MIa09tubwJ3A26SpnwD/KdTtBbxMmua5CnAJcA7wC4CcAHuUNFX2YGAqcDrwhKQNihs3AMcAjwH7AN8BziVNn72gGfe0J+k9HQyslK+5jjTSC2AxoCNwEjAW+Eb+fjuwba4zDbiLtPPqZzmG83L9K0txDgX2BtYDziZNA/5NLl+ONGLxaOBDYG3S810eODTXWRzYHPgmcAJp99ffAI9L+l5EvJXrnQH8Nj+z54FdgD9Lioi4Ld/jw7nu93OcPYFR+VzxXQEgadl8zUvAQYWi1UgJ5avz/WwG3ChpWu7LzMzMzMzMzNoRxRzsMy6pEymJthYpyXR/RHzWMqHNW5L6AkcCX8+n1gD6kUaVrQMcQUoErRERIUnAO8AdEXFsbqMeeDUiepfaHg58CawTEVPzud8Be0TE1/PxYcAVwNp5QwYkrUJKyJ0WEefmcwE8FRE/KrR/D/D1iNikiXscDiwFrBoRn+RzewN/BNaLiH9WuaYT8ANgCLBaRIwolHUkJWHXBR4Ebo+IXxXi/BewbkRMy+dOIiXjViklBIt99QJuAJaKiMl55NfPgW4R8USutzjp93ZXRBwqaRngv6R10k4vtPcgsGZErFPqpxvwOLB6TgYXywbntn9BSlJ2AH7c0Bp4+XfQkZSQ+2ZE/KSBeoeQkqfAql1SvtPMzKx9moN/vTQzMzNrVZKGRURd+XwtUzhnERFTI+LOiDg/IgbMr8mzgmVJI8CmkJI/awC7R8QoUlJnNaBbrvvjfHxjM9t+vJI8y14HVpBU2cl0Y+CFSvIMICJGkkY6bV5q65HS8eukUW1ASkQVP6W6gyrJs+xu0ujBjQrX7yvpRUmfkJ7FkFy0dqmtR0kjsF4g7cp6Tan83kryLLsLWBRYP/cjSX0kvS7p89zXn4GFgVUL142pJM8AcjLrAWY8l/VJI+fK69QNANZW2oigFh3ztT8A9i4nzyR9TdJlkt5lxu/lEGZ9PtNFxDURUZf+Iaw1HDMzMzMzMzNrTXOUQKtG0g9aus15aAIpkVRHSkh1joiHAHJiazBpuir5798j4rVmtv1R6XgyKXFVWbtsJWB0letGA8s0o61FCsdTSp+iMcWDnPT8JPePpB7ALcCzpGmdmwA9cvViH5CmWf6QNDXzUdIosAb7KhyvlP/2AS4iJfG6k5KIR5T6mlqlHZj5uaxUOFeuA7M+v6b0Ik3zHM6M6aZFNwG7AxcC25B+Mzcw6/MxMzMzMzMzs3ag2WugSTo3Ik5opLwDaf2q44GFGqrXxk2NiPpGyq8DrpV0Amn9rGNasO9RpHXCylak9p1NN2qkbIXigaTFgCWYsRbYbsBzEfGLQp0tqjUUEf8ijdQbIukR0tpvv2qor8Jxsa87IuKkQl/rlq4ZXaUdmPm5VNpbARhXqgO1P78vgO3z9QMl/bkwfXQRYCfgiIi4uhB3iyejzczMzMzMzKxtqOU/+o+TVHWReknfJI1YOpk0na+9uos02qs/6dn1L5WXR4LV4jmgiwo7fUpambTz6ZAGr6oiIuqLn1Lx1pKWKBz3IE2/rNRbFJhUuqY5O0wuyszTLgG6lxJLPYHPgVdr6Osp0lTX4ppviwE7MuO5vErazGC30rW9gH9HxNhmxF90d0S8HBGDSOvDXZMTZ5BGDHYoxi1pSWDnGvswMzMzMzMzs/lELbtw3g4cI6ljREwfeZUXv7+QlFg4HTirZUNsOyLiC0l/Jk0zvC0iylMp3wC2lbQtaSTUOxExrtxOA24CjgMeknQqadOB00i7TvZrifizz4G/SrqQNPXxQlLC6PVcPgi4Mi/4/xywA7BlsQFJO5ASe8+SpojuSlqP7FBmtiRwu6RrSaPrTgGuLGwgMAj4laTnSLtg7k3akKLoEeDvwABJx5Oe67Gk5NuFABExPm/KcLKkqaRkYM8c+541P6GZHQ38EzgVODEiJkh6HjhV0kTSjqTHk6b/LjWHfZmZmZmZmZlZG1RLAm1P0npUffLC9OcA15Omuv0H2Cci/t7yIbY595ASaDdUKTuLNArrL6Rkyv6kxFiTImKSpK2AS0jPVaQ113aptmPlHOgPfJz7WAK4Dzi8UN6PtHnCr0mj6QYBewFDC3U+ICXVfkUajfU2cGRElDcRuDi3dVuudz1wYqH8DNKK+pWk6125zfsrFSJimqSdSM/l96RE7VDSzphvFdo6lfT7PJw09fIt0m+yPEqwJhExTlIf4GZJ/SPiZdLz6EdaK24caffUxUi7uDapSxeob2yisJmZmZmZmZm1KYoa9hmXJNKuk/uR1olaGLgWOLod7MDZLHkaay9gjdIOk22epOGkNceOnQd9BfDLiLhibvc1v6mrq4t6Z9DMzMzMzMzM2hxJwyKirny+lhFoRERI2p80be9AYHBEHNZCMbZpktYB1iWNcDp9fkuemZmZmZmZmZnZ7Kl558BIDgauAraQdFMemdbe9QNuBR4ELmvlWMzMzMzMzMzMbB5p9gg0SY9VOT0N2Bf4rqTKOl0REVtWqTtfi4hurR3DnIqIzvOwrwUhqWpmZmZmZmZmC4BapnB2a6TsO4XvzV9UzczMzMzMzMzMrI1rdgItImqe7mlmZmZmZmZmZja/c1LMzMzMzMzMzMysEU6gmZmZmZmZmZmZNaKWTQR+1Ny6EfHk7IVjZmZmZmZmZmbWttSyicBgmr9BQMfaQzEzMzMzMzMzM2t7akmgVTwPPNTSgZiZmZmZmZmZmbVFtSTQ9gAuBjYC3gP6RMSIuRKVmZmZmZmZmZlZG6GI5s7KBEmLA6cDvwImA2cBF0XE1LkT3oJNUnNezo8jYvDcjsVajlQXUN/aYZiZzVdq+NcVMzMzM7PZJmlYRNTNcr6WBFqhsfWBK4EfAm8AR0bEY3Mcpc1E0iaFw0WBx0hJy78Wzr8eERPnaWA2R5xAMzOrnRNoZmZmZjYvNJRAm5010IiIV4EtJO0HXAgMkvQX4OiIGDVnoVpFRAytfJe0RP76n+J5MzMzMzMzMzObuzrMycURcQuwNvAHYDfgDUlHt0RgVhtJq0rqL2m8pM8kDZS0TqnOopIukPSupEmS3pF0bi4bLCka+XTO9UJS70Kby0uaWJxuKqlbrreNpAckfSpphKTDqsTdS9IrOZ7/SjpbUqdCee9SHGMlDZC0YqFOV0n3SRqV+3pJ0t6lfirtLFE6f4ekwYXjvpKGl+qcn6/tWzrfXVK9pC8kvZ+f7VcafktmZmZmZmZmNj9q9gg0STc0UeVl4LvABcAlcxKU1UbSMsAQYBxwGPAZcDzwN0lrR8TnkgTcC3QFzgSGASuTpuEC/AJYKn8/CNgR6FHopqGRhacAizVQdj3wR+Dy3NZVkkZGxAM57m2AAcAtwG+A7+TYls33UfQT4HNgHeBS4PekjS0AVgOeBq4GvgA2A26UNC0ibmsgtmaRtDLwS+DL0vlewG1AP+BEYE3gXFJS+tg56dPMzMzMzMzM2pZapnD2bmY9zUYcNmeOAhYHvhsR4wEkPQ0MBw4grVe3DbA10D0i7itcewtARLxeOSFpO2BSU1NFJa0OHArcBBxYpcpDEXFi/j5Q0prAycAD+dwZwOCI+Hk+fjjl+ThX0lkRMbLQ1vMR8QkwVNKmwOaVgojoX4hJwJPAKsDBpCTXnOgLPAOsVerjQuCWiPhF4fwk4EpJ50bEuDns18zMzMzMzMzaiFqmcK7ezM8aLRyjNW0rYBAwUVKnPAXyY9Ios8rCdz8BxpeSZ3PqTOAR0ui3au4uHd8FdJHUUVJH4PvA7aU6A0i/y66l8x3zva1Hut+nKgWSvibpMknvAlPy5xDS9OKySjuV59RgwlfSt0iJ4+NLRWsDqwJ/KbX1GLAIsH6Vtg7J0z3rYWxDXZqZmZmZmZlZG9TsEWgR8e7cDMTmyHLAJsDuVcoezX+XpeFpmDWTtGHu73vMSNKVjaly3IkUL8BXgNGlOpXjZUrnPyp8f5E0kq3iJtL9nwm8DkwEDge6V4npoyrnnqhyDuBs4O6IqM8j4yoq8T/YwHXfKJ+IiGuAa6CyC6eZmZmZmZmZzS9qWQNtP+CliHh5LsZjs2c8cB8pgVT2cf47DlipBfs8F/hzRLwqqaEE2gpVjqcCH+TjKVXqVDYHGF86/yPSGmjLktYce1jSxsBCwE7AERFxdaWypIZGV1baqTgf6FiuJOkHwE+B9aq0UYntEFIyr+ydBvo2MzMzMzMzs/lQLWug3URaD8oJtLbnUaAX8FpEfN5Ind9K2qmyiP8c2II0JbTaFMmiHsBDpeNhEfElgKRhpN1bryrU6QVMA54ttfViXgMNSQuREobfII0o6wBMqlSUtCSwM1BtpNf0dnLdD5kxoqzoPOD6iHizStm/gP8BnSPi2irlZmZmZmZmZtaO1JJAs7brEmAf4DFJl5OSOyuSEl1D8k6Ug4CBwK2SzgBeII1I+1FEHFpjf/sBv4uIEU3U217S2aQpkj3JmxgUyk8jbS5wI9Af2IA0iu7a0gYCABtJqoxAOw74EHgvIqZIeh44VdJEUvLteGACM3YVrdU3gOWBPasVRsQ0SccAf5S0FClJOJm0/t/PgF0j4rPZ7NvMzMzMzMzM2hgn0NqBiPhA0iakNbsuBb5KWu9sCHnEYESEpB6kBFUfUoLoPeDW2ejyE+CcZtQ7KPd1FGna4xHFTQwi4hFJe5DWM9ubtEbaxaTEWtlj+e8E0rTJ7SNiSj63F9CPtKPoOOAKYDHgyNpua7oOwKUR8X5DFSJiQE7YnUja6fRL4G3SDqOTZ7NfMzMzMzMzM2uDFNG89cwlTQNOi4hq62yZTSepG/A4sEFEvNrK4bQ5dXV1UV9f39phmJmZmZmZmVmJpGERMcta7w0ttN6QvpK+bOIztYViNjMzMzMzMzMza3W1TuEcAQyfC3GYmZmZmZmZmZm1SbUm0G6MiDPmSiTWbkTEYECtHYeZmZmZmZmZWUuodQqnmZmZmZmZmZnZAsUJNDMzMzMzMzMzs0Y4gWZmZmZmZmZmZtaIWtZAWx34aG4FYmZmZmZmZmZm1hY1O4EWEe/OzUDMzMzMzMzMzMzaolp34UTSwsBGwMrAwtXqRMQtcxiXmZmZmZmZmZlZm1BTAk3SAcAFwNcaqgIE4ASamZmZmZmZmZm1C83eREDSdsB1wCjgWFKy7F7gJGBQPr4dOKDlwzQzMzMzMzMzM2sdtezCeQwwDtg0Ii7N516KiPMiYjvgYKAn8J8WjtGaoOSrkjq2dizziqSFJC3d2nGYmZmZmZmZWftXyxTO7wP3RsTHhXPTE3ARcb2kfUkj0rZvofisAZK+RxoJuAWwIuldbgcMbM245hZJnYBfA3sBawJLA0OBrq0Z1+wYNgyk1o7CzKxlRbR2BGZmZmZmc08tI9AWJ03frPgCWKpUpx74wZwG1R5J6ispCp/PJL0i6ZDZaGsr4GlSEulgUhLp+8BjLRt12yCpA/AAKTn7R1KicCNgt9aMy8zMzMzMzMwWDLWMQHsfWL5wPApYp1RnaWCBmUY4GyaQkj+QEpI/BfpJ+iQibm1OA3kX1GuBu4F9IhaI/8//IOBHpOnDL7V2MGZmZmZmZma2YKllBNprzJwwewrYUtIPASStD/TK9ay6qRExNH8ejYg+wPPAz2poY0tgZaDPApI8g5RA6+fkmZmZmZmZmZm1hloSaA8Bm0n6v3x8AfAlMFjSWOAfwJLAWS0bYrv3MfCVyoGkZSRdI2m0pC8kPSOpOC12XWA4cIykdyR9Lqle0rZNdSSpW54+uo2kByR9KmmEpMNK9bpKuk/SqFznJUl7l+p0z1NQP86fZyRtWSjvnfvaSNJTOc5/S+pRamdHSYMkjZE0UdJQSduUQl8XmCrpyVxnjKQ/SFqi1Nbqku7JdT6WdL+ktQrlw0vTaGf65Dqd83G3wnWHSppcjEvSMZKelzQhv6uZ+jIzMzMzMzOz9qOWBFo/0sinDwAi4nXSaKiH8rlHgO0j4sGWDrI9kdQpf5aStA9pE4C7c9nCwN+ArYDfkEamjQX+JunruYnFgW8CRwCXkHY+HQE8IGnzZoZxPfByvvZB4CpJOxXKVyOtsXYgaZrpncCNkvYs1BlDSqL+lBm7rz4gadlSXwOAe3OdV4DbJW1YKF8duB/YF9gFeAZ4SNJmhTqLkzZM+BjYEziVtJnAHZUK+dk9CnybtC5c79z2E5KWydV6kNaL65rv+8XCcdXNCCR1B64ADoiIRwpFq+Tz3XN/HYFnvDOomZmZmZmZWfvT7DXQImIKMLp0biiwU/UrrIplgSmlc5dFxC35+z7A+sB6EfEmgKS/Af8CjiEl1Sr7Nx4ZETfnOgNJCbFTgCZHogEPRcSJ+ftASWsCJ5MW6ici+lcqShLwJClhdDBwW67zLPBs3h1zMWC9HP9qwLhCX9dFxEWFOF8HTgD2yO1cUeirA/B4butAUhKv4i1g54j4MtcdDwyQ1DXHsj+wKrB2RLyd6zwHvA0cCpwbES8W+hoLLJ5/w1XlJF5/4MSI+FOxLCKOKtTrCAwiJRW7A7dQkjeLyBtGrNpQl2ZmZmZmZmbWBtUyAs3m3ATS7pEbAZsDvwZ+Lum0XL4VMAx4pzJSLZ9/AqgrtXV75UtETMvHm0NKehVGunXKiamiu0vHdwFdciIISV+TdJmkd0kJvymk5M/axYskdc5lE4BLgfuA8jpl0/vKcd4LbFxoYxVJN0v6HzA1t7dNuS/g7kryLLsz16+MutsYeKGSPMv9jSQl4Zo7Mq/o2/l+hkXEheVCSZvkqafjchyfAUtUibsSyzURURcRdTPvxWFmZmZmZmZmbV0tu3DanJsaEfWF46dzkuxcSZcDywGbMOsoNUhTJCElaz6JiM9K5aOBxfJUxj2BGwtlN5OmNFaMKV07hvRbWC63c1OO40zSiLGJwOGk0VVF75GSgSuQEmwP5iRZue3y8UowfcTZfaS1804ljTL7FDgjt1nxJbOOfvwyJ68q0zNXKtfJRpNGxdXqd0A90FXSZhExfTScpFVJU5b/Thrd9h4wGfgrsMhs9GVmZmZmZmZmbVizE2iSvmy6FgAREU7MNd8/gYWANYHxpKTN4VXqTcp/RwNLSFqslERbEfgsIiZJup+U2Kr4oNTWClWOpwIfSFqENC33iIi4ulKhyig2ImJyjhdJLwH/k1QfES+U2h5XOh6Vv68FfI+0dt7Dhb4WLXU1uhxzHi23LOmZkdtcrxwj6bmMr3K+KU8AO5KSiddK+m6+X4DtSNNWu0fEpzmeTsxI5pmZmZmZmZlZO1JLokukJMvfqT5CymbP+vnvf0mL4G8DjIiI8sitiqfy313Ja23ldcp2BYYARMQ4Zk5alfUgbf5QPB6WR3UtQZraW0nYIWlJYGcgGmmzkvRaFSgm0HqQkoSVJFx30m+oeE2xr9WAzUhrulU8BfSQdGJhGmdP0u93SD5+DthP0uoR8U5ua2VgU6BvI3E35JyImCKpT47/ZNIouUrc00j/PFT0wiM6zczMzMzMzNqlWv6D/2lSYqMzcA3QLyKqTZmzhnWStEn+vhDQhZSYuTci3pd0C3AYMFjSRaQF8Jclre/1fkRcGhFvSLoDuCIntv5DWtz/W1QfuVbN9pLOJo2y6glsTZ6eGRETJD0PnCppIilRdDxpnbOlKg1IOi/H9yZplNcJwEfAs6W+DpI0GXgVOIg06qyym+cbwEjgYkmnkKZyng78r9TGBcBQ4B5JV5E2NDgfGJg3EIA0Uuw40g6ep5KmfZ5GGn3Xr5nPZRYRMVbS0cB1kgZExGvAY6RdN2+UdD1p5Nux+f7NzMzMzMzMrJ2pZRfOH0raEPgVKaFyYiWR09hOhjaTpZmRYJoCvAtcDZwFEBFfSPoxaQ2w00mJqTGkEVv3Fdr5OSmBdFpu82Vgx4gYQvMcBPQBjiJNbzwiIort70VKOt1CGsl2BWnK4pGFOhOA35KSWRNJUzkPrJJU3YO0wcBZpFF2u1d2w8zTTXsCVwJ3kJJpZwPdmDEyj4h4QdL2wLmkTQkmALeSEmYU2toKuAS4njRicjCwS0TMzhTO6SLiFkl7k5Jom0XEK5J6k0a29QD+AewGDGhOe126QH190/XMzMzMzMzMrG1QRGOz8hq4SFqGNOrpcGZM2bs4Im5r2fCsJUnqBjwObBARr87lvnqTNjJYMiI+mZt9zW/q6uqi3hk0MzMzMzMzszZH0rCIqCufn2Vh+OaIiPERcT6wBmk63pqkEVFmZmZmZmZmZmbtymwvei7p/0gj0A4iTSN8rKWCMjMzMzMzMzMzaytqHoEmaQtJtwPDSWto3Qt8JyJ2aeHYrIVFxOCI0Nyevpn7uin35embZmZmZmZmZjZfa/YINEmHAkeQdhwcTtpI4IaI8M6DZmZmZmZmZmbWbtUyhfMqYCpwF/BXYBqws6RZKkbELS0SnZmZmZmZmZmZWSurdQ20TsAuQM98XMyeRT4OwAk0MzMzMzMzMzNrF2pJoO0/16IwMzMzMzMzMzNro5qdQIuIm+dmIGZmZmZmZmZmZm1RzbtwmpmZmZmZmZmZLUhqXQMNScuT1kH7NrB4RBxUOL868EpEfN6iUZqZmZmZmZmZmbWSmkagSToQGA5cCfySmddFWxF4FtirpYJrSZI6Sfpqa8dhLcPv08zMzMzMzMzmFUVE8ypKWwMPAy8DpwHbAodFRMdCnZeBdyPip3Mh1prlhN/+pNFyywDvAatEc2/a2pT28j6luoD61g7DzOay+et/mczMzMzMDEDSsIioK5+vZQTaccAoYIuIuA8YU6XOy8C6NQTVV1JIerOB8jdzed8a4qxcey1ppNwjwM7ARsAP57dkiyV+n2ZmZmZmZmbWWmpZA60O6B8RExupMxL4eo0xfAGsLqkuIqYPy5G0EdA5l9dE0jbAAcBOEfFQrddb2+L3aWZmZmZmZmatqZYRaAsBnzZR56vAlzXG8CnwGLBH6fwe+XxTfVZzEHCfky3tht+nmZmZmZmZmbWaWhJow4EuTdT5AfCv2YijP9BLkgDy3175/Cwk9ZL0iqRJkv4r6WxE6umWAAAgAElEQVRJxdF06wIfSHpQ0nhJH0r6s6QVC210ztNDuxXOrSfpS0nDq/QZVT59C+XDJV3U0A0W+tupdP5ISVE4XlzSFZL+JekzSe9IulLSUqXrVpN0l6SxpZiObEYMe0n6o6SPJY2RdFqp3rck9c/P9jNJr0nqI6lDoc4mkoZJmpDrvCSpV6G8W+5rG0kPSPpU0ghJh5X66irpPkmjcp2XJO1dCr3J95nbWk7SzZLG5ZgGS6orlA9u4D1WPp1zvZDUu3DdjpKmSNq/cG4/SUMK8Txe7MvMzMzMzMzM2o9aEmj3Aj+UtFu1wpxc+A5w52zEcRdpF8/N8/EPgeXz+XI/2wADgBeA7sDlwLHAFYVqi5NGLX2NNPXvl8AWwCBJCzUSx7lAY2tqXQx0zZ8JTd3UbFoM6AicBGwPnAL8BLi9VO8m4HvAEYWYmutC4DNgV+Ba4DRJRxTKVyYlQn8B7JDrnE5aB69iImlNsp7AjqTRgrdJ2qDU1/WktfF6Ag8CV5WSiKsBTwMHAj8l/X5ulLRnoU5z3+c9pM0tjgV2J/2+H5e0Vi7/BTOe1fXA+4XjrqQ1/mYi6QfAX4C+EXFjoagzcAuwG2nn2f8CT0lao9yGmZmZmZmZmc3falkD7QLStMrbJO0KLA1pBBUp4dUTeJOU0KpJRHwk6eHc/lP578MRMSEPSis6AxgcET/Pxw/nOudKOisiRgIiJbi2razZprRRwVBgF+C2cqOSNiMlX24FflQq+0r++lZEDM3nptZ6n80REWOBwwt9dwLeAYZIWjUiRuSijYEzI+IvhbrN7ea1iDg0fx8oaQXgRElXRcS0iHgUeDS3KWAIKbF3MCnJSES8Drye41uYtCvmUcA3gVcKfT0UEScW+loTOBl4ILczfZRh7utJYJXcV+U9Nfk+JW0HbAZ0i4gncp3HSCMnfwMcmmOu9LUdMKnyPquRtHaO86aIOLtYFhFnFOp1AAaR3sk+pN9oua1DgEPS0aoNdWlmZmZmZmZmbVCzR6BFxIekUT9DSKNutiElNi7Lx88AW0bE7KxZBmm65q6SFiaNjJpl+qakjsD3mXU01gDSvRRHYT1S3PAgIp4jJVM2p7rzgWuAt6uULZr/TmriHiSpU3GqYxUdcp1OOfk0S11J+0p6UdInwBTSMwdYu1BtONBd0uqFtprr7tLxXcD/kRJXSFpE0umS3iLd8xTgbNJmD+V+pgCfAHcAzwEPN6OvLvldIulrki6T9G5uawop0bR26bqm3ufGwJhK8izX+ZSUAGvonTfm68BA0ki9X5YLJX1b0t2SRpPW/ZsCrFMl7kos10REXdoKd/nZCMfMzMzMzMzMWkstUziJiBER0Q34LmmU1Mmk5MJGEbFFRPxvDmK5D1iClKhZHLi/Sp3lgK8Ao0vnK8fL5L9Tq9Sp1FumfFLST4ENgTMbiK1yzbgGyiuOJieBJI2UdEElUVRwLzMSRVOA35di6UGaGvgsKTG5CdAjFy9SqHoQsCwp4Vdpq7nGNHC8Uv57Pmka5DWkKZwbAWdViYFcthVptNj9wOfN6KsT6V1Cmoq6O2la6Ta5vRtK/TTnfa5Upa9ynVqcDozN7c60wYWkJYFHgG+Q3vkPc9z/YNbnY2ZmZmZmZmbzuUZHLUnaD3gpIl4uns/HL1e/avZExKeSHiBNA7y9gZFsH5ASRSuUzlcWkx+f/46uUqdSb1jpXAfgHODiiBjTwDTIyrpWwxu7B+BPpIRYJ9JouAuA94DfFeocxYwRZZA2S/hN4Xg34LmI+EXlhKQtyh1FxLOSjiKN8OpBuufnm4ivovxsKseVNcB2Ay6PiAsKMexYraGIqM/lT5Ge/z+Zee26an1NJW0KsAiwE3BERFxd6Kuc2G3O+xzVSJ3xVc435Q1SYvA44HeSBkZEJYHalTRab+uIeKMQ99Kz0Y+ZmZmZmZmZtXFNjUC7CfjZPIij4irSKKarqxVGxJekhEl5I4NewDTSqC1I66htm0cKASBpI9LC70NK1+5HSrJc3Ehc25HW4PpnE/GPjoj6iBgaEZeSkowbluq8levU5+TTiFL5osw6VbS8KyWSliA9rwsj4q+VRFYz9Sgd9yQloEZWiyGPotuDxn2FtPlBeYGvcl89gGH5XS5M+g0W+1oS2Ll0TXPe53PACpJ+VKizGGmDg/I7b45L85TRM4EPgUsLZbNM6ZW0aY7HzMzMzMzMzNqZWtbNmusiYjAwuIlqp5EWo7+RtE7aBqQkx7V5AwFIO3IeluudT5oaeh5pcfvyLqH7An0i4uNyR3lE0dH5c0FENDVNchlJ3yI91x8A6wM3N3FN2SDgSkknkZJCOwBbVql3LvAFDU87bcx6kvqRnsWPSDtg/joiphViOCKvgTaetNPnwsUGJP2GlEB6DViSNLKuA3nzgYLtJZ0NPEFK1G1N2j2VvEnE88CpkiaSkqDHk5KVSxXaaPJ9RsRASc8AAyQdT5pueywp2XXhbDwjcrtf5A0AHpf0p4h4hLR5wSfAtZIuII1G6wvMyRRmMzMzMzMzM2uj2lQCrTki4hFJe5DWX9ubtO7VxaTEWqXOSEk/Bi4hJdm+AB4Ejo6IyaUm3wX6NdDdesCewEk0Lwmzf/5MJSVTLgGubN6dTdePNGX016T1tAYBe5GSNgBI2oS0Bt3WEfFFje0D/JY0dfJOZiThriiU/5I0CvBK0ppmN5Omil5TqDMOOCbH+jkpmbVjRBR34IS0VlsfUoJtPGm65n2F8r3yPd+S27yCtOPnkZUKNbzPn5F+C78jPbu/Az+JiLea+VyqiognJF0HXC1p/YgYLWk34CLSmnZvkhJ8v21Oe126QH0t4wXNzMzMzMzMrFUpIhoulKYBfSPijHkXks0tkjoD7wA/jYgH5nJf3YDHgQ0i4tW52df8pq6uLuqdQTMzMzMzMzNrcyQNi4i68vnmjED7qqTyulaNiojyul5mZmZmZmZmZmbzpeYk0H6dP80VzWzXzMzMzMzMzMyszWtOomsi8NHcDsTmvogYDmge9TV4XvVlZmZmZmZmZjY3NSeBdqnXQDMzMzMzMzMzswVVh9YOwMzMzMzMzMzMrC1zAs3MzMzMzMzMzKwRTqCZmZmZmZmZmZk1wgk0MzMzMzMzMzOzRjS6iUBEOMFmZmZmZmZmZmYLNCfIzMzMzMzMzMzMGuEEms2XJC0kaenWjsPMzMzMzMzM2r9Gp3CatRWSOgG/BvYC1gSWBoYCXVszrtkxbBhIrR2FmdUqorUjMDMzMzOz1uIRaPOIpL6SovB5T9KdktYslH/QwLU3SaovHHcrtfWhpCGStpxX9zMvSeoAPACcBPwR2A7YCNitNeMyMzMzMzMzswWDR6DNWxNIyR+ANYAzgUclrTeb7e0NvA0sCxwFPCxpo4h4aY4jbVsOAn4EbNoO783MzMzMzMzM2jgn0OatqRExNH8fKmkE8BSww2y293JEvAog6Qngv8DBwBFzHGnbchDQz8kzMzMzMzMzM2sNnsLZuoblv53ntKGI+AT4d2NtFaZ+biPpAUmfShoh6bBSva6S7pM0Ktd5SdLepTrdJb0i6eP8eaY4hVRS79zXRpKekvS5pH9L6lFqZ0dJgySNkTRR0lBJ25RCXxeYKunJXGeMpD9IWqLU1uqS7sl1PpZ0v6S1CuXDS1NfZ/rkOp3zcbfCdYdKmlyMS9Ixkp6XNEHS6HJfZmZmZmZmZtZ+OIHWujrnv+9XTkjqVP4ATS45L6kj8I1iW424HngZ6Ak8CFwlaadC+WrA08CBwE+BO4EbJe1ZqDMGuCCX9wT+AzwgadlSXwOAe3OdV4DbJW1YKF8duB/YF9gFeAZ4SNJmhTqLA8cCHwN7AqeSNhO4o3D/CwOPAt8mjcLrndt+QtIyuVoP0qYDXfN9v1g4rroZgaTuwBXAARHxSKFolXy+e+6vI/CMdwY1MzMzMzMza388hXMeywkxSGug/YGUFPobaWfJZYEpDVw6rMq5jrm9ZUgL7K8E3N2MMB6KiBPz94F5I4OTSQv1ExH9C/EKeJKUMDoYuC3XeRZ4Nve/GLAesA8p+Tau0Nd1EXFRbmsg8DpwArBHbueKQl8dgMdzWweSkngVbwE7R8SXue54YICkrjmW/YFVgbUj4u1c5znSGnGHAudGxIuFvsYCixem1M4iJ/H6AydGxJ+KZRFxVKFeR2AQKanYHbilSluHAIeko1Ub6tLMzMzMzMzM2iAn0OatcoJsBLB7RIxKeSomAFtVue40UnKsrLgm2KfAcRHxQE56dSyUTYuIaYXjcpLtLuAySR0j4ktJXwNOJyWDVi609b/iRZI6A+8UTt1XimmmviJimqR7KeyeKWkV4GzSfa/EjNF2xeQZwN2V5Fl2JzAV2Bx4FtgYeKGSPMv9jZT0dK5Tq28DZwHDIuLCcqGkTUibQHyflMCsWLtaYxFxDXBNurYuZiMeMzMzMzMzM2slTqDNW5UEWZCmWr4XEcVkytSIqC9fJGkc1RNoe5CmTn4IvBsRU/P5nwM3FurdTJrSWDGm1M4Y0m9hOWA0cBNQSRC9DkwEDicl1IreAzYCViCNrnqwlKhrqK+V8n11ICXdliRNy3yLlAg8I7dZ8WWOa7qc6BvHjOTVSuU62WjSqLha/Q6oB7pK2iwipif0JK0KPAL8nTS67T1gMvBXYJHZ6MvMzMzMzMzM2jAn0OatqgmyOfBaZRfOkvtJia2KD0rlK1Q5ngp8IGkRYCfgiIi4ulIhJ7tmEhGTSUkmJL0E/E9SfUS8UGp7XOl4VP6+FvA9YPuIeLjQ16KlrkaXY87TJpcFxudTo0hTP8tWLNSpxRPAjqRk4rWSvpvvF2A70rTV7hHxaY6nMpXWzMzMzMzMzNoZbyLQDkXEuIioL3yGl6r0qHI8LE+RXJj0u5hUKZS0JLBzE91Wkl7lBb6m95WTcN1JI7eK1xT7Wg0obiAA8BTQIyfNKnqSEsBD8vFzQBdJqxfaWhnYtFCnFudExBSgDyl5d3KhbFFgGinpWNELJ6TNzMzMzMzM2iX/B/+CaXtJZ5NGWfUEtiZPz4yICZKeB06VNJGUKDqeNP10qUoDks4jLdD/JmmU1wnAR6T1yIoOkjQZeBU4iDTqrLKb5xvASOBiSaeQpnKeTmmtNdJun0OBeyRdRdrQ4HxgYN5AANJIseNIO3ieSpr2eRpp9F2/2h9REhFjJR0NXCdpQES8BjxGWhfuRknXk0a+HZvv38zMzMzMzMzaGSfQFkwHkUZWHUWa3nhERNxXKN+LlHS6hTT98grSlMUjC3UmAL8lJbMmkqZyHhgR5XXI9gAuJS3I/1/SpgkvAkTEJEk9gSuBO0jJtLOBbsD6lQYi4gVJ2wPnkjYlmADcSkqYUWhrK+AS4HrSZgSDgV0iYnamcE4XEbdI2puURNssIl6R1BvoSxph9w/SxggDmtNely5Q35ITec3MzMzMzMxsrtLMa9hbeyapG/A4sEEDa6e1ZF+9SRsZLBkRn8zNvuY3dXV1Ue8MmpmZmZmZmVmbI2lYRNSVz3sNNDMzMzMzMzMzs0Y4gWZmZmZmZmZmZtYIJ9AWIBExOCI0t6dv5r5uyn15+qaZmZmZmZmZzdecQDMzMzMzMzMzM2uEE2hmZmZmZmZmZmaNcALNzMzMzMzMzMysEU6gmZmZmZmZmZmZNcIJNDMzMzMzMzMzs0Y4gWZmZmZmZmZmZtYIJ9DMzMzMzMzMzMwa4QSamZmZmZmZmZlZIzq1dgBmC5phw0Bq7SjMrFYRrR2BmZmZmZm1lnY9Ak3SO5JC0lqtHYuZmZmZmZmZmc2f2m0CTVJXoHM+3LMVQzEzMzMzMzMzs/lYu02gkZJmnwLP4QSamZmZmZmZmZnNpnaZQJPUEegF3AfcAHxb0oZV6g3PUzyLn8GlOpXzm5TOX5nP31Q4d1OV6wfker1L/V5Uqrd+rtet1HfxuuUlTZQUpWuXldRP0ihJX0j6l6Q+jdzj9E+u0zkf7yXpj5I+ljRG0mmlfvpKGl46d36+tm/h3GBJd0g6JPf/uaS/Slq5dO1ykm6WNE7SZ/m6ulKdYvyTJL0uad9SnfMkvSLpE0kjJf1Z0tertNOSz3wZSddIGp2f+TOSfoCZmZmZmZmZtTvtMoEG/BhYEegP3AFMoeFRaLcCXfPn8QbqfATsXzmQtEhu76PGgpDUBehZS+BNOAVYrNTHosBg4GfAmcAOwMXA/+UqPZhxfw8CLxaOu5bavxD4DNgVuBY4TdIRDQWTE2K/BL6sUtw1lx0NHAh8B7inVOceYFvgWGB30u/x8Spr1lXe0XbAK8BNktYrlK8AnAPsCPQB1gAek9QSv+9qz3xh4G/AVsBvSM9+LPC3cuLOzMzMzMzMzOZ/7XUXzkpy6+GImCzpEWAPSSdEzLSP2kLAyIgYCiBpPLBclfZuA/aS1CciPiclpd4EOjYRx3nAzaQE0hyRtDpwKHBTqb39gPWA70fES/ncY5XCiHix0MZYYPHK/VbxWkQcmr8PlLQCcKKkqyJiWpX6fYFngGqbNKwAdI2IEbnvd4EhkraLiIclbQdsBnSLiCdynceA4aSk1KGFtkYV3tEbpNGF6wKv5Xs8oHCPHYFngZHA5sCTDdxrkxp55vsA6wPrRcSbue7fgH8Bx+T4y20dAhySjlad3ZDMzMzMzMzMrBW0uxFokhYijfq6OyIm59P9gdWYdcTVYsDnzWj2deANZowm2x+4sYk4tiIlcPo2XEWdKh+aTsadCTwCDCmd/wnwYiF5NifuLh3fRRrJtkq5oqRvAb2B4xto64VK8gwgIp7m/9u783ipq/qP4683UgnuS6aWipnmUrmACy6IlrgiWi5p5dYiZppauaS/BM3S3LdC/OW+pbmgpOEKiv40cV9xxVIRREhURFE/vz/OGfnydWa4l8u9lxnez8djHnPnnDPne+Z7GJYP53wOTAQ2yEUbABMrwbPc5j1gOOm+lS6nrpIWAX4KTAceLFRum7dQvg18RAqeAaxWo5+23vPvAA8BLxf6AhgF9KKKiBgaEb0iohd8cTaXNTMzMzMzM7N5SdMF0IBtgcWBmyUtLmlx0hbHDyhs48xbHxcDJrSw3wuAfSWtSFo5dVWthpJEWn12dkS8WqPZYaStpZVHzQCYUv623YGjqlQvBYxvyQdogYk1Xi9Xpe0JpCDlmBb2VSmr9LVcjTYTgCVLZZV7NRU4Bjg0IsYBSFqflOvuVeBHpCBpJV/dgjX6aes9XzpfY0bpsS+wQq0+zczMzMzMzKwxNeMWzkqQ7JoqdbvmbZgfk7YAQlpd1hJXAacBxwLDIuK/KU5W1a7AKsBWdfq7DDiz8HoVagfl/ghcHhFPlpPsA29RfQvlnFimxutZAnQ5WX5/0tbRlvZVKav0Nb5Gmy8Bk0tllXvVFdgQOFPS+IgYRtpO+yawe2V7rqSVaoxpbt3zycAY4IAq7/ugRn9mZmZmZmZm1qCaKoAmaSFSYOdKYGipel1SAGxL4DZSQvqpwAMt6Tsipkq6HtgP6FenaVfg98CJETGlTrsJxdVbkqbXaLd5HnN5O2LFHaTA4Lci4vE612uJnYG/FF5/lxToKq+iOxH4ayX/Vw3rSVqxkANtE1LA7F+5/gFgsKQ+EXF3btOddBBAeStp8V7dL2kvUuL+YUA3YEYpt90Paoxpbt7zfsC/I6LaKjozMzMzMzMzayJNFUADBpDymp0ZEbMExiTdCxwN7JFP0TyMlLNqncJKsiWBRSWtW0y+X3AEKaF8rdM6IW0hHA+c1YbPUbQXcEYxn1jJJcCBwK2SBpES2a8MrBYRtfKT1bKWpPOAa4E+pMT5vywdILACKYlXrVNNK94E/iHpWNJWypNIedH+CRARIyTdB/xN0pGklXS/JgXETi71tZykjZi5Au1bpJM5IQVDD5F0BnATsDEpyX9btOSeDwRGSjoFeIm0lXYD4I2IOL2N1zczMzMzMzOzeUizBdD2AJ4vB88AImKGpKuBPUm5qiCtVutfpZ/rgR5V+ngdeH02Y+gCDMqndc4N7wJ/qFUZEdMlbUlaFXYcsCjpJMs/z8G1Dgd2IAXQppOS6J9TatMFOD0i3phNX/cBtwNnkAJuI/n0FMpP7QScmtssSFqdtmVEvFBqt2d+fAS8BpyS30NE3CzpCOAg0gED/5c/w3Oz/bS1teSeb0G634NJ204n5vHfOLvOe/aEMbUyx5mZmZmZmZnZPEez7nybP0gKYOVKIvpSXV/goojo0cHD6jSSegAvA/0jYvhc6G8kMCkidmlrX82oV69eMcYRNDMzMzMzM7N5jqSHIqKcC70pT+FsiQeonex9KlBt+6aZmZmZmZmZmc2Hmm0LZ4tExEZ16h4mJdM3MzMzMzMzMzObPwNoNqu8lVWza9eK/vrOrb7MzMzMzMzMzDrb/LqF08zMzMzMzMzMrEUcQDMzMzMzMzMzM6vDATQzMzMzMzMzM7M6HEAzMzMzMzMzMzOrwwE0MzMzMzMzMzOzOhxAMzMzMzMzMzMzq8MBNDMzMzMzMzMzszocQLOGJKmrpMU7exxmZmZmZmZm1vy6dvYAzFpK0o+BfYE1gCWB1yV9JSKic0fWOg89BFJnj8IaVWP9ajczMzMzM2sOXoE2j5D0PUl3SvqvpA8kPSfpNEnLV2m7iaQphddTJG3UsSPuWJLOB84FbgV2BNYHNmu04JmZmZmZmZmZNR6vQJsHSDoVOAS4EDgdmAqsCQwEVgZ2Lr1lbeCx/N6VgUWBJzpqvB1NUj9gP2CHiLils8djZmZmZmZmZvMXB9A6maT+wGHAjyPigkLVKElDgX5V3rY28Gj+eV3gxYh4r31H2ql+Atzo4JmZmZmZmZmZdQZv4ex8hwIPl4JnAETExzWCRuUA2mMtuZCkHpJC0p6SLpX0jqSJko4ttVtd0lWS/iNpmqSnJB0iqUuhzUaSHpL0dm7zqKTdCvV987X6SRou6T1J/5Y0sHSt3pJulDQ+t3lU0g9KQ18TmCTpZkmT85bVyyV9qdTX0pIulvRWHtNISb0K9SPzmGo9euR2IWmfwvu2lzRD0r6Fsr0kjS6M567itczMzMzMzMyseXgFWieS9DlgY+DUFrQdBBQDXRtKurBQH8ArEdGjBZc+GRgO7AL0AY6VNCkizs31XwbGApcD7wDrAIOBbsAfc5uppJxkrwCfAP2BKyU9ExHF7aR/BS4FziZtRf2LpFcjYniuXwm4FxgCTAc2AS6U9ElEXJnbLERahXY/aSvnwsCJwG2SekXEh7ndDcDXgF8Dk4DfAHdJWjciXgB+TtruSu5ve2bdHju+fKMkbQhcDQyKiAsLVT2AS4AXgc8DewD3SForIl4q92NmZmZmZmZmjUvOwd55JC1LCtoMjIjzWtB2WaAnKeDWFxAp+PRT4Cngw4h4uk4fPYCXgdsiol+h/HxgO2CFiPik9B4BCwCHAz+JiK+W6rsCXwC2Af4OfC8irpPUF7gLOD8iflZofxuwSER85tCDwrXOBVaNiC1z+ThgcWDFiJiayzYkBdT2jIgrJW0D3AL0jYhRuc1CwDjguojYv3StQcA+1QKOORi5L3Af6f5eHREHfuaGzmzfhbSa80ngiog4rkqbnwH5PqzYM8UdzVrPv2WbmZmZmZm1H0kPRcRndph5C+e8Ybb/JI6INyLiUWAx4F/55/dJqwivjYhHK8EzJV0LjwVK3V1fen0dsDzwlfz+BSUNlvQC8AEwAzgBWDkHzIpmAO+SgmcPAP9swbV6VsYkaQlJZ0l6Jfc1gxRoWq30vlsrwbN8Px4gBcc2zUUbABMrwbPc5j3SSrtNab1lgRHANOCgcqWkNSRdL2kC8HEe99erjLsylqER0St9Cb84B8MxMzMzMzMzs87iAFrneosUoFqxXqNiQAzYCPhX4efHgI9Kga3NmRmMmgHcUepyYo3Xy+Xnk0jbIIeSVqatD/w+1y1Yeu/6wHeAK4GbSEG92V2rK7B0fn0RsDtpW2m/3N8Fpet8BEzgsyYASxbGXr5WuU1rDAbezP1+v1ghaRHgVmAF0gEQm+VxP8Zn74+ZmZmZmZmZNTjnQOtEETFD0r3A1sAxdZruDVxYKju68POM/Kz8/BApoFPxTum9y9R4XckBtitwdkT8qdJA0vbVBhYRY3L9PcBk4BnSKrN61/qIdCjAgsAOwIERMaRwrXJgd0KVfgC+RPqslbHXajO52thn41lSYPAI4AxJIyLirVzXm7Rab6uIeLYw7sXm4DpmZmZmZmZmNo/zCrTOdwbQS9Le5QpJXXJur5tIAbFdSNsFN82v/0M6xXN9CgGziHgnIsYUHmNLXe9cev1dUgDq1fy6G2llXGUcC1BahVXF50j5y8qr6crX2hl4KCI+JuVO61K61iLAjqX33ANsnesq7dYnJfIfnYseAJaR1KfQpjvpoIDRtN7pecvo8cAU4PRCXbf8XBz3xnk8ZmZmZmZmZtZkvAKtk0XETZJOA/4qaRNgGCmn2OrAQGBcRPwTeEvSuqT8Z/dKWp6Ut+ziiJjSysuuJek84FrSKZw/Bn5ZOEDgNuDAnANtMnAgKdj1KUm/IQWQngIWIQXyuvDZ7aLbSjoBGEUK1G0FDMif/W1JDwK/kzSVdJrnkcDbzDwtE+CcfC9GSDqJmadwPpE/AxExQtJ9wN8kHUnaHvtrUrDr5Fben09FxPR8AMBdki6LiFtJhxe8C5wv6U+k1WiDgNfm9DpmZmZmZmZmNu/yCrR5QET8ipQHbFXgClIA61ekYNQBhaZbAbfnn78DPDwHwTNIJ2ouSgo+7U9aZXVOof4g0qqvc0n5yJ4E/ljq46383uG5DcD2EfFEqd1PgPWAG5i5XfPGQv2ewEvAJcCZeUyXFDuIiFeBLUgBu6vyWO8mbaH8sNB0J9K9OwO4hrSldcuIeKHu3ZiNfDDB/wJDJHWPiAmkba7LkgKeh5ACfG26jpmZmZmZmZnNmxQx23PIiXcAABLhSURBVAMgrUlI6gG8DPSPiOHtfK2+wF3ANyPiyfa8VqPp1atXjBkzprOHYWZmZmZmZmYlkh6KiF7lcq9AMzMzMzMzMzMzq8MBNDMzMzMzMzMzszp8iMB8JCLGkfKCdcS1RnbUtczMzMzMzMzM2pNXoJmZmZmZmZmZmdXhAJqZmZmZmZmZmVkdPoXTrINJegcY29njsHazNDCpswdh7cJz29w8v83Lc9vcPL/NzfPbvDy3za3R53eliPhiudA50Mw63thqR+Jac5A0xvPbnDy3zc3z27w8t83N89vcPL/Ny3Pb3Jp1fr2F08zMzMzMzMzMrA4H0MzMzMzMzMzMzOpwAM2s4w3t7AFYu/L8Ni/PbXPz/DYvz21z8/w2N89v8/LcNremnF8fImBmZmZmZmZmZlaHV6CZmZmZmZmZmZnV4QCaWQeQtKakOyRNk/S6pOMkLdDZ47LWk/Q1SedJelzSx5JGVmkjSb+V9B9J70u6W9I6nTBcawVJu0q6UdJrkt6V9JCkPaq0+6mk5yVNz22+3RnjtdaRtIuk+yS9ledurKRjJH2+0Mbf3SYg6cv5OxySFi6Ue34bkKR98lyWHwMLbTy3DUpSV0lH5j9XP5D0qqTTS208vw1I0sga392Q1Du38dw2KEnfl/Rw/vP2NUmXSFq+1Kbp5tcBNLN2JmkJ4HYggAHAccCvgMGdOS6bY2sB2wFjgedqtDkS+B/gJKA/8C5wu6RlO2SENqcOI83VocCOwF3AFZIOqjTIAbUhwCXAtsBTwHBJ3+j44VorLQXcCfyENHcXAEcDpxXa+LvbHE4mzV2Z57exbQn0LjyuK9R5bhvXRcDBwClAP9Jcvl9q4/ltTD9n1u9sb+A2YBLwYG7juW1AknYErgTuI/379gigD/APScUYU9PNr3OgmbUzSUcBhwMrRcTUXHY4MAhYtlJmjUFSl4j4JP/8d2DpiOhbqF8QmACcGhHH5bKFgHHAeRFxTIcP2lpE0tIRMalUdgXQOyJWzq/HAvdGxH75dRfgMeCxiPhhR4/Z2kbSCcCBwBLAF/B3t+FJ6gPcAPyBFEhbJCLe9e/NjUvSPsCF5LmsUu+5bVCStgFuAtaOiKdrtPH8Nom84vsN4G8RcYDntnFJugpYNSJ6Fsp2BIYBa0bEM806v16BZtb+tgVGlAJlVwHdgM07Z0g2pyrBszo2BhYFri685z3SXxC3bcehWRuVg2fZI8DyAJK+CqzGrHP7CXANnttG9RZQ2cLp726DU0qNcDZppXf5++z5bV6e28a1H3BnreBZ5vltHtuQ/sPqyvzac9u4Pge8XSr7b35Wfm7K+XUAzaz9rQ48WyyIiH8D03KdNZfVgY+B50vlz+D5bkS9mblVtzJ/z5baPAMsKemLHTYqm2OSFpDUXdKmpG1Df4m0HN/f3cY3kLSS8NwqdZ7fxveipI+U8hfuXyj33DauDYHnJJ0jaapSruDrSnmUPL/N4/vAq8A9+bXntnFdAGwmaS9Ji0paDfg9swbEm3J+HUAza39LMDMiXzQl11lzWQJ4NyI+LpVPAbqrkLDc5m1KhwPsBJyaiyrf1/L3eUqp3uZt7+XHPcAo4De53N/dBiZpKeB44LCImFGliee3cY0n5dD5ESmHzv3AEEmH5nrPbeNaFtgHWIcUXNkX6AlcL6myisXz2wQkdSfll706ZuaQ8tw2qIj4B+m7O5S0Em0ssADwvUKzppzfrp09ADMzs3mNpB7AFcCwiLioUwdjc9vGQHdgA+B3wDmkRMfW2E4A7o+Imzt7IDZ3RcQIYESh6JacW+cYSWd20rBs7lB+DIiItwAkjSf958aWwB2dODabu/oDCzFz+6Y1MElbkA7VOhO4BfgSKb/39ZK+UyVo1jQcQDNrf1OAxaqUL8HMlSvWPKYAC0taoPSHxxLAtIj4sJPGZS0kaUnSXwZeAX5QqKp8Xxdj1lVoS5TqbR4WEQ/nH0dLmgRcLOlU/N1tWJLWIuVS6iNp8VzcPT8vJuljPL/N5u/AbkAPPLeNbArwUiV4lo0GPgTWJAXQPL/N4fvACxExplDmuW1cpwI3RsQRlQJJj5LSnAwgnZLclPPrLZxm7e9ZSvu8Ja1A+st9OZeSNb5nSUuYv1Yq/0wuPJv35C0Gw0mJ5XeIiGmF6sr8lfM2rA5Mjog3O2CINndVgmkr4+9uI1uVlND4/0h/YZ/CzDxor5IOFvD8NpcoPHtuG9czzEw4XiSgcmiT57fBSVqMlDS+vPrMc9u4VgceLRZExFjgfWCVXNSU8+sAmln7uwXYWtIihbLdSb/BjOqcIVk7ug+YCuxaKchBmf6kXws2j5LUlXSi5qrANhExsVgfES+RDhQozm2X/Npz25g2yc8v4+9uIxsNbFF6nJTrtgNOxvPbbHYhnbT6Cp7bRjYc+KakpQtlfUgB8cfya89v49uZdMBLOYDmuW1crwDrFQskrQF0A8bloqacX2/hNGt/Q0gnvV0n6STgq6Q94qdFxNTOHJi1Xv6Nf7v88svAopJ2ya9vjohpkk4E/kfSFNL/sBxG+g+Lszt8wNYafybN7S+BpXJS8opHIuID0nf3MknjgHuBvUkBtz07dqjWWpL+CdwOPEU6FWoT4FfA3yLixdzG390GFBGTgJHFspzHEOCeiHg3l3l+G5Cka4F/AY+TVjPsnh8HR8QnwHTPbcMaSvo78k2S/gAsQgp+3x4RowEiwvPb+L4PPBYRzxQLPbcNbQhwuqTXmZkD7Xek4NnN0Lzz6wCaWTuLiCn5NL9zgJtIuZNOJ/1D3BrPMqRVSkWV1yuT/uA4kfSHw1HAUsAYYKuImNBBY7Q50y8/V0tKvTIwLiKulLQwcATpVLinSFs9n+ygMdqce5B0YlQP4CPgJdJ3dEihjb+7zc3z25jGknLcrUDa2vc0sFdEXFpo47ltQBExVdKWwFnAVaTcZ8OAQ0tNPb8NKq8u/Dbp70zVeG4b01mk7+sBwEDSv29HA0dFxHuFdk03v5p5iqyZmZmZmZmZmZmVOQeamZmZmZmZmZlZHQ6gmZmZmZmZmZmZ1eEAmpmZmZmZmZmZWR0OoJmZmZmZmZmZmdXhAJqZmZmZmZmZmVkdDqCZmZmZmZmZmZnV4QCamZmZmZmZmZlZHQ6gmZmZmTUgSSEp6tQfntuMl7RmR47NzMzMrNk4gGZmZmbWZCQdDZwEvA70jYinO3lIZmZmZg3NATQzMzOzJiLpWOD3wKuk4NnYTh6SmZmZWcNzAM3MzMysSUg6HhgE/BvYPCKer9Gup6RrJU2U9IGkVyT9WdJydfoeWdk2WuVxUantOEnjqvTRQ9J7+T2DSuWf6SfX7ZPr9qlS9xVJ50h6KX+OtyTdKGn9Gp9hAUkDJd0r6W1J70t6QdL/Slq1BZ+z+BhZ5958JOlVSTdI6l1jLK2egyp99C3fy1y+jKSnJX0oaUAuWz23vatOf09ImlEZQ7F/Sb0l3Z7v2zuSRkjqNaf3udB2MUl/lDRW0nRJU3Lf36nzeYuPqZKelHS0pG4tvXdmZmat1bWzB2BmZmZmbSfpROAIYBywRUSMq9FuB+BaQMDfgVeAnsABwABJm0bEy3UuNbjw8+LAL1sxzDOB7q1oX5Ok9YBbgSWBEcB1wNLATsBoSTtHxM2F9p8HhgNbAf8BrgCmAj2AnYHRwPPARcDIwqXWAQYAw4BHC+Xjqgyrcm+6AmsAOwLbSVovIp4sjKWtc1CTpKWBO4BVgd0jYhhARDybg2dbSFotIp4rvW9j4BvAtRExvtTthsBRwO3AucDXgO8CfST1i4h7Cv209D4jaXHgXmBN4EHgDNIc7gbcKumAiDivysccxcw5WhzYgbTq8hvAHi29V2ZmZq3hAJqZmZlZg5N0KnBYftm/TvBsYeBi0t8B+5YCH0cAJwLnAf2qvL0rQEQMKrynBy0MoOWg0Y6kQEl5hVjlMAS1sK+uwNXAwqRg4ahC3fL5Gn+V1CMiPshVg0hBnZuAXQvlSPoCsGj+fBeVrrUPKYB2Q7murHhv8nsPAs4CtgOezGVtmYO6JC1JCnKtAewREdeVmvwZ2AL4GfDrUt3P8nO1gNU2wEERcU7hWgOAG4ALJH09Ij7JVYNowX3OTiIFz4YCAyMicruTgDHAWZJGVPn1PLL06/C3wLOkeTIzM2sX3sJpZmZm1sAknUkKnr2fi8qBkaIBpBVbfysGbrJTSauqtpK0YpX3fg74oEp5S8bYjRRIeg04rkqTN0lBtJVa2OX2wCrA2cXgGUBEvA78CVgW+Ha+/gLAz0n3aGAxqJPf80FEvNniD9Rylf+sfqNQ1pY5qCmv5rqVtArrhxFxTZVmNwDjgX1yMKv43t2AF0kBuLIXSMG3T+WVbaNIq9E2y/20+D7nlWo/BN4FjqoEz3K750m/Xj4P7NWCj98FWIBZ77OZmdlc5RVoZmZmZo3tYGAssC1wPbC3pJsi4toqbdfLz3eWKyLiI0l3k7barUvKo1a0KDB9Dsf4W2BlYHdSwKR87WmSniBtCfwhaRvh++V2BZW8YiuV839llTxbawA3A6sDiwEP5ABbuyiMpStpZVV/4BbSarmKtsxBLYuStrH2JG0zvbpao9z/+cDvgO+RtlcC/AjoBgwtBrIK7imsMCsaCWyexzqK1t3nr5O2894bEZOr1N8JHJP7LutbuNdLkO5zN1LwzszMrF04gGZmZmbW2J4Gvh0Rb0j6AWnr23mS7quSy2qx/Fwup1S+eJW6pYGJrR1cThr/G+D2iLhaUt8aTQ8AbgQuBS6V6u7mXCo/7zqbyy+cnyuf57XZDrhtji29ngjcD3xUKGvLHNRyMGkV1t1AH9L9PqlG26HA0cD+zAyg/Qz4ELiwxnsm1CivrPiqfKbW3Oe23IfN86PoVtLJs2ZmZu3CWzjNzMzMGlvfiHgDICKeAo4kBZgu1GejUG/n52Vr9LVcqR2QTkokBdDmJLH9OaTcZr+o1ygi7iOtYNqbFIganB/DqjSvjG9ARKjOo5LU/7/5+ctzMP4Wq1yXtJ1wRVKAajBpO2J57K2ag9noQgpA9gOeAI6TtE6NMb5GClT2ySdzVg4PuL7ONtYv1SivfIbKWFtzn9tyHwYX7vXCpK26qwN357x8ZmZmc50DaGZmZmYNrErQ4yxSHqutgQNLdY/k577lfnJi/s3yy4dL1ZUtk2NaMzZJu5CCOqdExNjZtY+ISRFxSUQcFxGDcqL4G6o0vT8/b1alrppnScGdb+VDBtpVRHwSEf+JiENJAaA9C9VzOgf1DImI83LOsR+S8sldJmnBGu0r+cz2p/7hARWbSqr274a++bnymVpzn8cC04C1cw62si3yc937EBHvRcSdpBM8u5NO+jQzM5vrHEAzMzMzayI5h9U+wGTgT5JWL1TfkMv3kLRR6a2HkPKU3R4Rn+beygcAHJlf/r0VQ+kGnA68ApzQms/QAsNICe8PlLRdtQaSekvqDhARH5OCRt2AIcUE+rnt5yV9cS6PEUmrAIuUils9By3w6dbaiHictEVzLdKJntXcATxHWu23GzA2Iu6q0/+qlPKL5VM4NycdMHBPvnaL73NEfAhcTro/x5farULaljqDtKW3JdbOz9VyuJmZmbWZc6CZmZmZNZmIeE3SQFIy+csk9Y6IGRHxrqT9gGuAUZKuISWq70laKfYGaVUSAJIOAQ4lbUc8KyIeKV+rjmXy804RMa3tn2qmiJgh6bukxPn/kHQfKXn+NGAFYH3gq6RtgJVrDwY2JCWcf07ScOCd3L4fKW/YRW0ZVyGxfRdgedJqqC7AkMLYWzUHc+g00kmlB0saHhGznKwZESFpSG4HKS9aPf8ETpW0LfAY6eTN75IOldivdMBAa+7zkaQVd7+QtD5wF2mr8G6kwNovIqLatuHiIQILARuQcr9NpsYBCmZmZm3lAJqZmZlZE4qIayRdSjphcTDpJEwiYpikTfLrrUnJ3N8gBXmOL52euCUp79lvI+LyORjGzRFRLYdZm0XE45LWBg4DdgD2BT4hJZ9/hJRHbVKh/YeStgEGAnuRVl8JeJ10eunouTCsyiECka/9DHA+cElp7K2Zg1bLAbK9gceBiyR9MyKmlJpdBJxCOjzg4tl0+QBwHGml2C9I9+1O4OiIeLB07Rbf54iYLKk3cBQpIHcY8D7wL+DkiLi1xniKhwhMJx1acB7wp/Y8ZdXMzOZvqn5StZmZmZmZNat8GupdwGUR8aPZtBmc89GZmZnNt5wDzczMzMxs/nN4fj6nU0dhZmbWILyF08zMzMxsPiDpm6Ttrj2BbYHhEfFA547KzMysMTiAZmZmZmY2f+gJ/AGYSjrE4Of1m5uZmVmFc6CZmZmZmZmZmZnV4RxoZmZmZmZmZmZmdTiAZmZmZmZmZmZmVocDaGZmZmZmZmZmZnU4gGZmZmZmZmZmZlaHA2hmZmZmZmZmZmZ1OIBmZmZmZmZmZmZWx/8DAACEP4jmiS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 l="17204" t="39583" r="32430" b="11458"/>
          <a:stretch>
            <a:fillRect/>
          </a:stretch>
        </p:blipFill>
        <p:spPr bwMode="auto">
          <a:xfrm>
            <a:off x="2660650" y="4435475"/>
            <a:ext cx="6096000" cy="333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 l="9590" t="36458" r="31845" b="11458"/>
          <a:stretch>
            <a:fillRect/>
          </a:stretch>
        </p:blipFill>
        <p:spPr bwMode="auto">
          <a:xfrm>
            <a:off x="9823450" y="4435474"/>
            <a:ext cx="6705600" cy="343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5" cstate="print"/>
          <a:srcRect l="17203" t="39583" r="31845" b="11458"/>
          <a:stretch>
            <a:fillRect/>
          </a:stretch>
        </p:blipFill>
        <p:spPr bwMode="auto">
          <a:xfrm>
            <a:off x="2432050" y="7880350"/>
            <a:ext cx="634729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6" cstate="print"/>
          <a:srcRect l="9956" t="28125" r="31845" b="21875"/>
          <a:stretch>
            <a:fillRect/>
          </a:stretch>
        </p:blipFill>
        <p:spPr bwMode="auto">
          <a:xfrm>
            <a:off x="10052050" y="7940675"/>
            <a:ext cx="7131968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7" cstate="print"/>
          <a:srcRect l="16618" t="39583" r="32430" b="11458"/>
          <a:stretch>
            <a:fillRect/>
          </a:stretch>
        </p:blipFill>
        <p:spPr bwMode="auto">
          <a:xfrm>
            <a:off x="2660650" y="1235075"/>
            <a:ext cx="6019800" cy="325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8" cstate="print"/>
          <a:srcRect l="8785" t="28125" r="31479" b="22917"/>
          <a:stretch>
            <a:fillRect/>
          </a:stretch>
        </p:blipFill>
        <p:spPr bwMode="auto">
          <a:xfrm>
            <a:off x="9671050" y="1235075"/>
            <a:ext cx="6819090" cy="314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255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593850" y="3206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  <p:sp>
        <p:nvSpPr>
          <p:cNvPr id="4098" name="AutoShape 2" descr="data:image/png;base64,iVBORw0KGgoAAAANSUhEUgAABNAAAAGaCAYAAADOyb5IAAAABHNCSVQICAgIfAhkiAAAAAlwSFlzAAALEgAACxIB0t1+/AAAADh0RVh0U29mdHdhcmUAbWF0cGxvdGxpYiB2ZXJzaW9uMy4yLjIsIGh0dHA6Ly9tYXRwbG90bGliLm9yZy+WH4yJAAAgAElEQVR4nOzdd7wcVfnH8c+XhBISQgsh9KCIIqgoASmKdGmKoICIQmih6U8UpYhIEKSJgNJ7RCkRFKkCoURAiiSANKUIQTohgQQS0uD5/XHOcCebvVtu7s3eJN/36zWvvTtz5swzMztL9uEURQRmZmZmZmZmZmZW3QKtDsDMzMzMzMzMzKw7cwLNzMzMzMzMzMysBifQzMzMzMzMzMzManACzczMzMzMzMzMrAYn0MzMzMzMzMzMzGpwAs3MzMzMzMzMzKwGJ9DMzMzMzMzMzMxqcALNzMysE0mK2VgGtzp+MzMzMzObVc9WB2BmZjaPeaOd9X2A3nXKvN/54ZiZmZmZ2exSRLQ6BjMzs3mepKHAMQARodZGY2ZmZmZmzXAXTjMzMzMzMzMzsxqcQDMzM+umJC0k6SBJd0l6S9I0Sa9Luk7SNjX2K4+rdnSNcstLml5rDDZJa0kaKulOSf+V9L6kiZIekXS8pH5V9hncgfHfRpb236RYXyP2G0r7Dm3n+GMauEabtLN9AUm7S7pZ0hv52o+VdJuk3STVbEUoaQ1JZ0t6StK7kt6T9LSkqyR9U9ICpbIDS/EMrFLXQEn/y9tvkrRQxfZVJR0u6RZJz0ialI/3lKQzJK1cJ9a+kn4h6SFJEyR9WOX+tHsta9Q7str9qSjT7r2WtKCkr0u6QNIoSa/l+/CmpFtr3YdyvQ0us8RY/oxIGiDpLEkvSJqi9BxeLulTNc6t6WentO+YKjF+KOkdSfdJ+mHl56BKHSOr1FH3vEv7byfpz5JekTRV0tuS7pZ0YHvH7oR7PlQV3wft1FHv+V08f6Yfztf8fUnPSjpX0sdq1Z33/6KkSyU9J2lyruMpSZdI+mqV8+3QWJeShuV1w+rF1KzSZ2hwlW0LSxqRt78gaaW8fsl8viFplzr1H5fLPV9+Dmf3uSnVs5XS9+WL+f6Nl/SYpDMlbdDOPgMk/VrSk0rfg5Py36dIWradfcrfv+Vleo73JknfqBevmc0fPAaamZlZNyRpFeAmYM28KoCJwLLA14GvSzovIg6sU9UQSSdExAdVth1A/X8L3Aiskv+eAkwGlgTWzstgSZtHxNOlfd6n+jhvxQ+Yt4FpFdvG14njI0rJw+0bLd8sSUsB1wIbl1ZPAPoBW+bl25J2jojK80DS4cAJtP2PyuK6rQasDuxKuobvNBDLisCdwErAHcA3qxzzUuAr+e9pwLu5/jXyMljS9hFxb5X6lwAeAD5ZWj0emJ7/7gX0rRdnF9kIuK70fiLpWi4DbJWXHSV9OyI+rFFPe2MOAiwFLFgnjlWBK4EBpM/2dNJn+TvATpJ2jIhbquzXkWen0kTaxkZcKO+/QV6+LmnLOucOMAl4r2Jdu+ctqRdwGfCtijgWB76clz0kbRsRb9c59hwnaU3gFmDFvGoK6Z6tlpe9JO0eEX+usm8P4DTg/0qrJwEzgE+RnqedgCXytvHM+vkqnpkPgbFVQmzpWJeSFgT+DGwBvAxsFhEvAUTE25L+BOwJDAH+1E4dPYC98tuLovqYQB16biQtCgwDdi6tfpf0ffqZvHyZ9AyV9/sK8Ffa7s2k/PrpvOwr6evVvgdL3gKK/1b2zvFuC2wr6diIGFpjXzObD7gFmpmZWTcjqTfpB+CawEhgE6BXRCxB+nHwY9IP4gMk/bBGVS+QfkTuUOUYCwL7kX6YvFWjjr8Dg4FVIqJXRCwNLEL68fVPYAXgivIOETE8IgZULqUiO1XZvlONGMpxLwSckd/OaGSfZuQfhn8hJc8eBb4G9M7Xvg/ph+WbpCTmyVX2PxA4ifRvrOuBz5eu22KkpM9w0o/rerEsS0qarQrcA3w9IqZUKfoocDApOdcrIvoBCwNfJH2OFgeG58RIpR+QkmcBHAYsFhFLl+5Zrc9XV5sMnE9KWC4eEYtHRF9g6RzXRNKP7O/XqqTaZ7F0fvc1EMfppMTkVqTPwmKka/s46VkYnhOdlZp+dqr4YSnepUhJ3OLzvxnp89meolXQqU2e9wWk5NnzwO7kaw8sSvoueR5YH7ikTuxznKTFgBtI33uvANuR7llfUsLlAdKzcbmkz1Wp4gTakmeXAJ+MiD752i8JfIP0TAEQEbN8l9H2zLzUzudueOefeWMk9QSuIl2X10nJsxcqip2bXzer0VpvW9Lndwbtfw46+txcSnquPyR9x64UEX3zd/AypM/k/RXntRJtybOngC/l+9aH9F3+NOn+XSdphXbiBVi3dJ8WIyVN78jbjpK0dI19zWx+EBFevHjx4sWLly5egKGkJEU0UPboXHYksGA7ZXbMZcYCPSu2RV5+ml/vqLL/bnnb2cCY/PfgJs+pD+lHWJB+sNQrX8S1SZ1ym7R3rYDD87aHgbvz30MryuyR17/RbCzA9/L6f5MSB9X2XYf0424q0L+0fklSUidILS/U4HUcWIpnYF7XD3gir3uAlNjqyOeuB/CvXM93q2y/MW+7vZ39B+ftYzpw7JHV7k+j97qB+r+V932uo/XWirF0T6YCa1TZ3h8YVzxHTcZe89mp90wCz+TtR9Q4xv25zNGNnjepZU+QWlWt1E69K5IS+AGs3Zn3nLbvyZF1rl97z2/x/TANWKvKfouR/sdCADdWbFud1PoogJOb/TyW6mn4mSG1tApgWEePV6PumT5DpKT+5bT9d2PNGvs+ksud2M72G/L2P9e4N00/N8Dmpf0PbOJcz837jAcGtPOZnZDLnFWxbWDpmAOr7Lt8afv6nX2fvHjxMnctboFmZmbW/eyTX0+LiOntlPkrKVnTj5TQqeahvGxWZcyZg/PrOR0NMiLeI7WyAfhSR+tplKTlgZ/ntz+g/VZc4/Jrf0n9mzxMce3PjYgJ1QpExGjgSVKXuk1Lm75F+oE+HfhxRFTr1lRX7lZ5G6kF4iPA1hHxbkfqitR1t2gxU+0eFS3a5saZYW/Krx+XNKBmydlzdUT8u3JlRLwJnJff7tpMhbPz7CiNn1e0Jny9RtGii+bUJqovPv+XR+7WVykiXgbuym+/Wq1MCxX34ZqIeKJyY36OTslvt5G0eGnznqQk0zjyjMnzijxG2YWk7pNvA1tGxJM1dilaoQ3OrZXLda0AFGNwnl+jjo48N3vn1yci4lwakM+tGK/tvIiY5ZnIn9nimN9upN6SPqW/az1vZjYfcALNzMysG8k/TlbJby/OgxjPsgCv0fYP+1WqVpacnV8PKh1jbdL4UiPr/Igqym8vaXgeLHpSeaBl2n64VOuK09lOIZ3zFRHxjxrlHqRtjLULGu12k7tvrp/fDm3v2ufrX4wZVr72G+bX0RHxWkNnNKvFSAmvz+f3+0VEI2OlfVlpQPL/KE0gUL5Hh+Vi1e7Rg/l1M0lHSupTpUzLSFpM0k8l/V1p8oBppfOaXCralZ+/OxvYtrSkVSs3duazozSpyFqkLngrkroSX1tjl8XyazMJtI3y6z51Pv9b5HK1vnvmqNy9+7P57e01io7IrwsAXyitL57fEVG9q/Tc7CzaklO/iohH65S/gtS9fwCzdhPem9Sy9QXarmU1HXluintwY534ylYljekHjd33qs9qJUl9lCapKLrc3hYRY5qIy8zmQZ5EwMzMrHtZvvR3u7P0VVi0xrbhwG+APSUdGRGTaLD1WW7p8kdSd8/CDGaeBGBx0ng2vRuMtUMkbUQa++Y9UtfUdkXEW5JOAn5BGrNpB0nlwaHbsxRpfCRI3TEbUb72RSuoFxvct5rhpIHKC6dI2qJWazZJJ9OWJIN0nuV71Id0f6rdo9+RugNvQBr/6QRJlZMIzK5jJDXdokfS6qTxh8oJpsmkyReK1ofFxBRd+fl7pcFt/UlJhc58di6VdGmV9X8Eft5eK8msSCo0PEEHbd8/fWls8oj2vns6dM9LvqIas/C2YylSYgdq37OXS3+XW6h2xvPbUXtK2rP0fiqptdODwPkRUSsZVc9hzPydcpikyyKi2gQHQGohKemPwIGkyQT+Ah99rotWihfWaWXb9HNDx+5B+R42c99fqFLmBc06se9k4DjgxCZiMrN5lFugmZmZdS89Sn+vERFqYBnWXmW5JcXFpB/D35W0JKkbz6vUbr0C6YfSbqSEzC+BTwALR8RS0TZg9jW5bJd1Acw/2s7Mb38VEa/W2ycijiF1yXqY9GO0HynZUizVlK/9Ng1e+6HlwzZ5atWsQRq7aBNSsnAzZp4RcCaStqQteXYOaYa6ynt0elG8cv+ImEoa92of0uDekBIRxXXqjBk4J5HG1Kq21JrF8VJS8mwMaVDxpSOid0T0z+dVHgy8u3VB7axnZyJt12osbUngXYDDJS1SbSdJC9OWQGumNWTxDBzY4Od/cDv1dPSeF6bX2L/WrKqzozOe346awqzntwrpPt8h6cjZqHsN0nfg9qTxEPtTu+tloehCuaWkgfnvrXJcM0jPZ2dr5T2ANKFOcQ/Gk+JZlDRRyeDWhWVm3YUTaGZmZt1LeYyVzuoedS6pxc7BwF6kHwQXRES9WSyLsWIuiohjIuK5iKgcd6wrx54q7Efq0vgccFqjO0XEZRGxTkQsUvnDv51dxtE2s2dHrn1x72bnvr0CbB4RfwcOzetOlPTJdsoX9+jWiDg4Ip7I456V1bxHufxw2loTHVe6Tns1fwqzmGUWyFISqersq3lWvaI7124RcU1EVLakmhOfPZg5UVdr25ulvzvr2SnPwtmfNO7eFvlYBwK/bWe/1Wj7d/4zDRyn0BmfYejAPa9wX3v7x8wz+paNpy3BWKtbbHlb+Z511rl3ROXMxYuQkuF35+3HtTNjZSOmA9+KiJtIk6RMBXaUtEetnSLicdJsreVWZ/vl1+uqjTVWoSPPTUfuQXn/jtz3svIsnEuTWocOIbXiPUfSbu3sZ2bzCSfQzMzMupE8xkrRDaVy7JnZqfMm0g+yY0hJogsa2HWl/PpItY15vKwvdkKI7cot5n6V3/4oIqbVKj87Ik3Y8M/8tiPX/r78OkjSch0M45sR8XyO5wLgb6RulJdJqjb0Rr17JFIrtnpOAT5OaqFyXLNBd4GVSn9XPTfaxuHqaps2sG18RJS7hHXJsxMRH0bEHcDP8qpZBnnPiuTj2Ij4XxOHKMYW3L7Z2Fotfzc8lt9uXqNo8bn5kNRCtVA8v1u217JvToo0CULRrbMHHf+uPToibsx1Pk7q2g7wu5yorqVohbZ3Hp+z+F5s5L8fHXluinvQzPfvC7R1U27kvo+rOGa7IuL9iLgQ+ENeNaSJuMxsHuQEmpmZWfdzYX7dR9LnaxWUtFSt7SXFZAJ9gWujsUHui/GVPtfO9qNpG6i8qxwHLA3cXPwI7GLFD8NtJW1bq2CVa381qctdT+B0VRlMpwGV3dP2If04XA+o1o2r3j06APhYrQNK2pzUmmk6MDjan/l1TiqP7TXLuUlajLYZWbvaztVaAErqB+yf3w6v2Dynnp2FqBivL3d5LgaMv6HJ+orP/1qSDqxVUFLvPHB/d3JVfv1WnnBhJjlxWXR5vjlmHkNuGKkF29LAsV0ZZBOamQCiPZXfKaeSEqWLk8bYq/U9dTWpZe7ypIkFFqT+5AGFjjw3F+fXNet9/gp5HLainv1VZUZepRmci2Ne2Ui97Wiv+7+ZzSecQDMzM+t+fkMaj2oR4C5J3y/PJClpCUnbSLoMuKfBOm8jDai/I3UG4S+5Jb/uJ2lI8WNZ0gBJp5N+iI5rsK6OOoA06PohXXycwh9JM7kJuFbSz/OPL+CjpMGmks4Gni/vmH+MFz/Od837r13ad1FJ20m6TlJDY4vlRGcxg+rRkr5QUaS4R9tIOlpS73ysJST9jDR2XLv3KMdxST7fE6L+7Hxzyr+BouXUJZLWKTZI2gAYSeMTPcyuKcAtkrYokg2S1iV9TvqRZis8qWKfLnl2JC2QE54n5FUvksZGK7avBVxPmk12Gk10eQbIXYeLsa3OlnS6pI8SsJIWlrS+pFPysftXq6eFziUleBYE/pa/JxcAkPQZ4FbSrI1TqUjARsRzwK/z28MkXSTpE8V2SX0l7Sqp3tiRnULSMqTZMyEl9h7ojHpzV+I9SePUbU4a36u9slNJiUWAjfNrvckDCk0/NxFxF21J0LMknVjuuiqpn6R9JV3MzE4gTS6yFHC7pA1L+2yUj7kE6X9GVD6r7ZLUS9J+pK6vAKMa3dfM5lER4cWLFy9evHjp4gUYShqQOBosvzxwf7EPqbvR26SWLVFanq2yb7FtkwaPNSaXH1yxfglSIqOor5jd8cP8/jzSj6sAhjVwnIbiIg2gXz7Hk9spNzJvH9qB+9FuLKRWejdUxDCh4twDmN5O3Ufma1WUm0xKlpTXLVEqP7C0fmA7dV6Vtz9BGoy+WL8gaZyk8udkfOlYN5Ja8QUwskq9F+VtjwALVtk+OG8f04FrXPf+lO91lW3bk1rFFec2KS9BmmBh8/buY616G42xVPdepIH4ixjeLW2bAmxXZd/ZenZoeyYnkMaFep00btOMUp3vA18t7XNURVy7d/C8FyK1gi1//t+t+FwVywqdfM+HtvdZbeL5XYs042L5OpW/N6eQxgSrVm8PUtKq2rkX9+6dOrENpsFnpvQZeIuUnCmW50gJ0CKGIzvw/BWfocHtbD+g9JlevUY9q5XOfTowoMF70/Rzk/dfFPhzxT2YQEqQFe8frbLfVyrKvJeX4v3bwJer7DewVGYsbc/bOGb+vh8DrNTsffDixcu8tbgFmpmZWTcUaabJL5Fm8rue9ENkUdKP2zGkBM8htLUK6IoY3iGNpXRGPuYHpB/wI0kDux/QVccueY05PCZXREyMiK8B25K6Bv0PWJh0/V8hteY7Eqg6sH9EnEjqunch6YcwpPv2LKn70E6krp7NOIg0c+qatI0JR6TulluRupw9Q/qBK9JYbgcCX6dtYPWZSNqG1EW0O3Xd/EikLrsbk8bve4fUNfYtUgupdSKNBTYnvECaxOJs0g/shUjJrCuBz0canH0mnfjs9KVtRtRlSEmV/5BaWn0uIm4tH5Y0BtgZwJoRcXkzJ1mKfVpE7JfjHwb8l5RY6kM675GkmUU/GxGvtFNNy0QaO2xNUjLuUdJ1X5h0HueRrs017ez7QUR8n/Tdeznp2V+Q9Ew9Repi+M0uCHtpYJ3SsjLpu+9qYIv8ndKpIuI8UkvJRUljLPZop9xzpOsIjU0eUGj6ucnHmxwR3yQl0K8lfe8tQrqPjwG/o8pYZJFaT65BasH9b1JPK+W/TyXNal2vxXZ5tuYlSUm/UaSxQ9eOiJcaPHczm0cpIlodg5mZmZlZtyKp+EfyphExspWxmLVKHlPsJVIC+6sRcVud8n5uzGye5RZoZmZmZmZmVs0BpOTZczQ2eYCZ2TzLCTQzMzMzMzObiaRBwKH57WnhrktmNp/r2eoAzMzMzMzMrHuQNIY0btyAvOoR0oQjZmbzNSfQzMzMzMzMrLBKfn2dNNHAEd1tkhEzs1bwJAJmZmZmZmZmZmY1uAWa2RzWr1+/GDhwYKvDMDMzMzMzM7MKo0ePfisilqlc7wSa2Rw2cOBARo0a1eowzMzMzMzMzKyCpBerrfcsnGZmZmZmZmZmZjU4gWZmZmZmZmZmZlaDE2hmZmZmZmZmZmY1OIFmZmZmZmZmZmZWgycRMJvDRo8GqdVRmJmZmZmZmXW+iFZH0DXcAs1mIekFSSFptVbHYmZmZmZmZmbWak6g2UwkbQAMzG93a2EoZmZmZmZmZmbdghNoVmk3YBLwIE6gmZmZmZmZmZk5gWZtJPUAdgGuBy4B1pD0udL2wblrZ5+K/a6RNLL0/lOSrpL0kqTJkp6UdIikWT5vksbkOsvLsNL2keX3ed0DudwmNer4aMllBpb3yevWlPSBpDGV51h6L0mX53NZKa/rLeksSU/n83tB0tmS+jZzvc3MzMzMzMxs7uBJBKxsU2BZ4CrgXuAsUiu0fzVZzwrA08DlwLvA2sCxQC/gxCrlrwDOzH9fWqtiSTsBgypW7wgsnP8+GlgOOKiBOE8E6g1veCqwLfDliHgpr1sU6AEcBYwFVsp/Xw18tYHjmpmZmZmZmdlcxAk0K9sNeAe4JSKmSboN+LakIyMan0cjIu4A7oDUgouUjFsU2I9ZE2gLAi9FxAO5/KT26s0t5H4FDAP2KR3vkVKZsUDvor4adW1ESnZdAWzcTpkfkxJxW0XEE6XjjQUOLJXrCbwA3Ctp5Yj4X5W6hgBD0ruVa4VmZmZmZmZmZt2Mu3AaAJIWAnYCro2IaXn1VcAqwAYVxXtI6lksgCrqWkTSsZKeA6YC00mJr1Vz+bJeuUwj9gKWBE5v9LxqOBm4AHi+2kZJu5Fan/0mIu6psv17kh6R9B7p/O7Nm1avVl9EXBARgyJiECzTCeGbmZmZmZmZ2ZziBJoVtgGWAG6WtISkJYCRpORW5WQC75CSRsWyU8X2k4GfkBJU2wLrAsfnbYsUhXKLssWBcfWCk9QLGAr8kjTJQYdJ+hrwOeC4GsWGAfcD+0pasmL/HYHL8vadgfVJ3UihdH5mZmZmZmZmNm9wAs0KRZLsauDtvLxEGlts55zsKmxMSooVy50Vde0MnBkRp0TE7RExCphR5ZirkD6DYxqI7wfA+8CFDZ1N+xYATiC1LHuzRrkTgS1IY7j9pmLbzsCDEXFQRPwtIh4kXS8zMzMzMzMzmwd5DDRDUm/ga8CVpFZjZZ8HTgM2K617JCLeK+3/NtCvtH2mbpk5+fbtKofemjSI/4N1QlwSOAI4MCKmp2HVOmwP0kQJlUmxmUTEUABJ+wO3S/pjRBSJwmrdTnefnaDMzMzMzMzMrPtyAs0AdiAN8v/b3JrqI5L+QZphcjfg7gbrGwEcnMdAGw8cTNssmcV4az8gdcm8KiLeqFPf9sAjwJ8aPH4t3wMOiYh3GykcEXdKGgZcIOkzEfE+6fzOlnQUKfm3LbB5J8RmZmZmZmZmZt2QE2gGKTn2bGXyDCC3+PoT8B3qtxQr/AA4Dzib1O3y98C1tLVuWwb4P+Ac4JgG6lsAOKKZmUBreBE4v8l9DgX+DRwLHJb3/xjwQ9KYZyNI16fmzJ+FddaBUaOajMDMzMzMzMzMWkadk5Mws0YNGjQoRjmDZmZmZmZmZtbtSBodEYMq13sSATMzMzMzMzMzsxqcQDMzMzMzMzMzM6vBCTQzMzMzMzMzM7ManEAzMzMzMzMzMzOrwQk0MzMzMzMzMzOzGpxAMzMzMzMzMzMzq8EJNDMzMzMzMzMzsxqcQDMzMzMzMzMzM6vBCTQzMzMzMzMzM7ManEAzMzMzMzMzMzOrwQk0MzMzMzMzMzOzGnq2OgCz+c3o0SC1OgozMzMzMzPriIhWR2Ct4BZo1nKSRkqKKsvIVsdmZmZmZmZmZuYEmnUXdwEblJa7WhuOmZmZmZmZmVniLpzWHQgYFxEPfLRCGg/0a11IZmZmZmZmZmaJW6BZd7AQ8EGtApLGSDpV0tGSXpf0nqTLJS2et/eQ9KqkoVX2HSnp2vz34Ha6i/68VH5tSXdImizp7XycZSvqXETSKZJekjRV0r8kbdsZF8PMzMzMzMzMuhe3QLPuYGFgagPldgOeA/YDlgNOAS4Cdo6IDyT9HthD0rERaVhHSR8DNgZ2qKhrM+D90vuXcvllgJHAv4HvAH2Ak4ARkgZFxLRc/hpgPeAY4L/ALsD1ucyjTZy7mZmZmZmZmXVzTqBZd7AUMLGBcr2A7SLiPQBJk4A/SFojIv4NXAIcAWxC2xhqg4E3gb9V1PVQUU+FQ/PrVyNiYj7Os8ADwDeBKyVtDmwHbBIRf8/lb5O0OnAUsHNlpZKGAEPSu5UbOFUzMzMzMzMz6y7chdO6g2VISa56RlQkva4ljZ+2LkBEPAvcTUqaIUnAHsAfImJGg7GsB9xWJM9yvQ8CY4Av5VVbAK8D/5DUs1iAO4BB1SqNiAsiYlBEDEqna2ZmZmZmZmZzC7dAs5aStBywKPB8A8VnSrJFxGRJ75G6cxYuBs6RdDDwRWAVUsu0Ri0HPFll/RuklnKQJjcYAEyvUq7mWG5mZmZmZmZmNvdxAs1a7Qv5tVrSqlL/8htJi5LGKHuttPpq4HekMck2BR7M3Tsb9VrlcbJlgdH57/HAK8A3mqjXzMzMzMzMzOZSTqBZq32NNP7Z4w2U3VJSn1I3zh2BAEYVBSLifUlXAgcDnwJ+3GQ8DwIHSlosIt4FkLQuMBC4N5e5gzRW2nsR8Z8m6zczMzMzMzOzuYwTaNYSkvoCewJ7A7cB66Yhyz6yFNBX0voR8UBe9z5wk6Rfk7pa/hq4NiKeqqj+YuCAXP6qJkM7DTgQuFXSybTNwvk48OdcZgRwK2lmzpNJref6AmsDi0TEkU0e08zMzMzMzMy6MSfQrFW+QOpqCWlGy+3aKXc/aaIASMmwd0kJsj7A9aRk10wiYpSkV4CRETGhmaAiYqykTYHfAFcC04CbgR9FxLRcJiTtBPwMOIQ0reZ44FHgzGaOZ2ZmZmZmZmbdnyKi1THYfEjSJsBdEaFGykgaA1wTET9poO5Pk1qFbRERd3ROxJ1n0KBBMWrUqPoFzczMzMzMzGyOkjQ6IgZVrncLNJtnSFoa+CRwHPAEcGdrIzIzMzMzMzOzecECrQ7A5lsTSQP2z26Zsq+RBvpfDhgcbl5pZmZmZmZmZp3AXTjN5jB34TQzMzMzMzPrntrrwukWaGZmZmZmZmZmZjU4gWZmZmZmZmZmZlaDE2hmZmZmZmZmZmY1OIFmZmZmZmZmZmZWgxNoZmZmZmZmZmZmNTiBZmZmZmZmZmZmVoMTaGZmZmZmZmZmZjU4gWZmZmZmZmZmZlZDz1YHYNYRkhYCekXEhFbH0qzRo0FqdRRmZmZmZmbzpohWR2DzIrdAs7mCpJ6SDpU0WtI7wFTgllbHZWZmZmZmZmbzPifQ5kOShkqK0vKqpD9L+nirY6tG0gLAjcBRwB+ArZmnPNIAACAASURBVIF1gZ1bGZeZmZmZmZmZzR/chXP+NYGUiAL4GHAccIekNSNiUuvCqmpfYGNgw4h4tNXBmJmZmZmZmdn8xQm0+deMiHgg//2ApP8B9wDbAle3Lqyq9gXOd/LMzMzMzMzMzFrBXTitMDq/DpS0gaTrJb0maZKkRyXtXi4saQdJj0t6Ny/3Sdq8tH1w7h66rqR7JL0v6RlJO1bUs52kEZLelDRR0gOStqqI7dPADEl35zJvSjpHUp+KulaV9Ndc5l1JN0harbR9TEXX1ZmWXGZgfr9Jab/9JU0rx5XHY3tI0gRJb1Qey8zMzMzMzMzmHW6BZoWB+fV1YBXgH8B5wBRgI+BSSR9GxJW53JvAKcBLwILAHsCNklaMiHGleocD5wAnkFqSXS1pnYj4V96+KnADcCrwIbAN8DdJG0fEP3KZ3sBPgJuB3YCVgJNIXU+3BpC0MHAHMB3YD5gBHAv8XdJnImI8sCOwcK7zaGA54KBaF0XSDsBZwF4RcVtp04p5/YtAX+AA4D5Jn6g2M6ikIcCQ9G7lWoc0MzMzMzMzs27GCbT5mKTi/n+MlOR6F7g9Il4rlRFwNylhtB9wJUBE3A/cn+tYFFgT+C4p+VZOoF0UEafmum4FngKOBL6d6zmrdKwFgLtyXfuQkniF54CvR8QHuex4YLikDXIse5EyU6tHxPO5zIPA88D+wIkR8UjpWGOB3qVurNWuz0bAVcDPIuKP5W0R8aNSuR7ACFJScQfgssq6IuIC4IJUfpAnVTYzMzMzMzObi7gL5/xraVJrrenA06Qk2q4R8ZqkJSX9TtKLpTJDgNXLFUgamLdNAE4Hrgcqxym7tvgjIj4ErgPWK9WxoqTfS3qF1GpsOrBV5bGAa4vkWfbnXP5L+f16wMNF8iwf72VSEu5LNG+NfD6jI+LXlRslrZ+7no7LcUwG+lSJ28zMzMzMzMzmcm6BNv+aAGwBBKnb5qsRUbSMGgasT5qZ8ylgInAgqXVV2avAukB/UoLt5pwkK3uzyvvl4KMWZ9cDiwG/ILUymwT8MtdZ+AB4o1xJRHyQk1dL5VXLVZbJ3iC1imvWGcAoYANJG5W6kyJpZeA24J+k1m2vAtOAm4BFOnAsMzMzMzMzM+vGnECbf82IiFGVKyUtAmwPHBwR55XWz9JaMSKmkZJMSHoUeEXSqIh4uFSsPzN36ewPFF1EVwM+D2wTEbeUjtWr4lBvMHNCreg2uTQwPq96jdT1s9KypTLN+DuwHSmZeKGktfP5Qhp3bVFgh4iYlOPpSVsyz8zMzMzMzMzmIe7CaZUWJn0uphYrJC0GfL3OfkXSq3KE/I9m3cxJuB1ILbfK+5SPtQpp0oKye4Adc9KssBMpAXxvfv8gsI6kVUt1rQBsWCrTjBMiYjpwCCl59/PStl6kCQ9mlNbtghPSZmZmZmZmZvMk/+C3mUTEBEkPAb+QNJGUKDqC1OWzb1FO0kmkAfqfJbXyOhJ4B7i/osp9JU0DniDNwrkaaSZNgP8ALwO/kXQ0qSvnscArFXWcAjwA/FXSuaQJDU4Gbs0TCEBqKXY4aQbPX5C6fR4DvAWcPxvXY6ykHwMXSRoeEU8CdwI9SDOTXkxq+faTfP5mZmZmZmZmNo9xAs2q+Q4p6XQZqfvlWaQui98vlZkAHEZKZk0kdeXcJyIqxyH7NmmCgeOBl0gTFTwCEBFTJe0EnA1cQ0qm/QrYBFirqCAiHpa0DXAiaVKCCcAVpIQZpbq2AE4DLgYEjAS+GREd6cL5kYi4TNLupCTaRhHxuKTBwFBSC7t/ATsDwxupb511YNQsnWfNzMzMzMzMrLtS27jxZp0nJ5guBRaLiPdaHE63MmjQoBjlDJqZmZmZmZlZtyNpdEQMqlzvMdDMzMzMzMzMzMxqcALNzMzMzMzMzMysBifQrEtExLCIkLtvmpmZmZmZmdnczgk0MzMzMzMzMzOzGpqehVNSP2BCREzP79cDdgMCGBYRj3VuiGZmZmZmZmZmZq3TcAJN0pLAjcD6wBRJhwDPA7fS1pJtf0nrR8TjnR6pmZmZmZmZmZlZCzTThfNwYAPgIeDfwGnAccBjwE7AL4FFgJ92coxmZmZmZmZmZmYt00wXzm8Aj5KSaD2Ah4EvAl+MiFHAXyWtC2zU6VGamZmZmZmZmZm1SDMt0FYEbo9kBnBbXl8e8+wxYPnOCs7MzMzMzMzMzKzVmkmgLQq8V3r/LkBETCutmwIs1AlxmZmZmZmZmZmZdQtNz8Jp1h1IWgyYFhFTWx1Ls0aPBqnVUZiZmVlniGh1BGZmZjYnNJtA+4akgfnvtQEkXVLavnYnxGQ2C0kfBw4DvgoMABYGDgDOb2VcZmZmZmZmZjbvazaBtjazJskGV7zvsv8PJ2ko8P2I6NdVx6hx7N7AEcAuwMrAROA/wGURcXEn1D8GuCYiftLEPgsBPwP+GhGPzm4M3ZWkzwAjgaeBHwEvkT5nT7UwLDMzMzMzMzObTzSTQFu1y6KYO/wZ+DxwPPAE0B/YGNgWmO0EGrAjMK7JfRYCjgHGkGZInVedDzwObFUx5p6ZmZmZmZmZWZdrOIEWES92ZSDdmaRPkLoO7hIRV5c2DZdmbzQrSb0i4v2IeGS2gpxHSfo0sAGwtpNnZmZmZmZmZtYKzczC2a1I6i3pLElPS5os6QVJZ0vqWyozUtLVVfb9taT/FckvSSdJelzSe5JelnS5pAGlXZbIr69X1hUx89CxklaRdKWkt3Jcj0n6Tt42UFJI2l3SZZLeAW7I28ZIOrVUzzBJoyR9Q9J/JE2RdG9OKBXeza+X5nqjNEZdtWvWSJ1IOlTSQ5ImSHpD0g2SVqsoc16+hlNzmcsk9SttHynpGklD8rm9L+kmSStU1FPv2n8amARsJemZHPOTknavcn675LqmSnpJ0q8k9czbNildo2rLsFxuaO5OW9S5sKS7JP1L0uJ53XKSLpH0fD6vZyQdn7vUmpmZmZmZmdk8pulZOCWtD+xL6s64BDABGA1cGhH3dW54NS0K9ACOAsYCK+W/rya1FgMYDpwqqXdETMrxizSO2Z9Kya/+wAnAq8AywKHAnZLWiogPSWNvTQLOkHQkcHdETKkMSFJ/4H5gMvAT0lhda+XYyk4F/gLsDHxQ4xxXAU4DjgbeB44FbpX0iXz8zYA7Sd1Kb8r7vFajvkbqBFgROAt4EehLGqz/vlxmQi7zIPA3YDywPHAccG4+p8IGwCeBHwOLACcDfwXWLZWpd+175+WEHOtDwDeBP0r6MCKuBJC0Fel+Xwb8FPhsjmnpHP/DOZ7C/RXXbWzlhZK0APAHUvflDUvn3i+f94+Bt4HVgaE5/v0r68l1DQGGpHcrVytiZmZmZmZmZt1UUwk0SccDRwKV3RbXBvaWdHJE/KyzgqslIsYCB5Zi6wm8ANwraeWI+B9wDXAm8DXgqlx0fVIG46pSXXuX6ulBSq68DHyJlCybKGk/4ELgVmC6pAdIyZWLSom4HwGLA+tERJHIuqNK+A9ExMENnGY/YIciMSlpNPBf0sQN55GSSQD/jYgHGqivkTqJiB8VhfP1GAG8CexASlAREZfmBFMPYDlSsvCTFcfqD2yQ7wWSXiTdn60j4pZcT81rT9tn7fiIOD7/faukFUlJqyvzul8CIyNiz/z+ltzA8ERJx0fEy8BH1yhvq3fdzgA2BzaKiFeLlRHxOClBWtT1D1KC9RJJP6jW1TQiLgAuSOUHecJ7MzMzMzMzs7lIw104Je1MmvHxf6QWaB8DeuXXffP6wyXt0gVxthfT9yQ9Iuk9YDpwb960OnyUZLsT2LW0266kxMmoUj3bSLpP0gRgBimB81E9ua4rSa239iYl31YnJUSuKNW9GXBLKXnWnpvqbC+8WW7Vl8ehGw2sV2snST0k9Swt5YRn3TolrS9phKRxpOsxGehD6XpkvwCmkVqqbQScVLH94SJ5lo/1D1Iirnysutc+q+yKOxxYXdIyOfH2hXbKLMDMLc8aIukI4AfA4RHxn4ptknSIpKckvU/67F0OLIybl5mZmZmZmZnNc5oZA+0HwBvAuhFxSUSMiYip+fUSUre8sUAjLatmm6QdSa2h7id1G1yfNJMlpO6ChauAbST1zS2mdiYlVop61gWuJyVuvkdKtqxfpR4iYlxEXBoRe5C6ZV4KfFvS53KRpanfhRLSdWzEm+2sW67OfneQkjrF8pVG65S0MnAbqeXX/qTE2Lq5zCIV+11Aulb7AyOBfzUTf4PXfkZ+rbxmxfulSK3qFqxTphnLk1q0/RP4oaQFK7YfQuqGey2pVd56tH3uK6+RmZmZmZmZmc3lmunC+Tngsoh4q9rGiHhLacD+PTolsvp2Bh6MiIOKFZK+UqXctaSxuXYgtZRanlICjZR0GwvsWnTFlLRKvYNHxHRJpwN7AZ8iJY/GUT+5BdBoF77+7ax7ss5++wOLld4/3USdW5PGl9uhNG5cT6okoXK3xleBB/MEAleSxh6rd6wiydjItX+jtN+40vpl8+v4vEyvcrxymWYsSLqvfwOeInVb/mVp+87ANRFxVLFCFRMxmJmZmZmZmdm8o5kWaD1JXflqmUwHJibooF7A1Ip1s8zMGBFvk1pU7ZqXf0fEYxX1TK+YTXOmeiQtJqlXlRg+kV+LJM8dwFclLVulbEf0l7RhKY6VSV0V/5lXFWNtVbaUezoiRpWWd0ub69XZC/iQtpZfkCZdqHdfezFr98Uv5PqLY21ESnKVj1Xz2ueyU5l5coIipmciYmxEfEDqhlqtzIekVorNeDEihkXEG6Sxzn4maY3S9oY+e2ZmZmZmZmY2b2gm2fVfYHtJR+bZEWeSu0dum8t1pSLZMgI4W9JRpBkhtyUN+F7NcOAS0oyhZ1VsGwEcIukM4AZgQ+C7FWU+CVwv6RLgPlKicG3SrJ+P0jb22umkFnj3SPoVaWD9NYDeEXFK86fKW6TZJn9O24yZbwLDACJimqQXgF0kPQFMAR6rNoh9o3WSxozrAVwq6WJgTVIS6Z2iAkkDSLNi3kRq3bUeafbMv1Ycayxwk6RjaJuF8+FiAgEauPYRMUHSmcDPJc0ARgE7ke73bqWix5AmF7iU1G33M6RZOC/MEwh0SJ4s4bvAhZK+nJN9I4D/k/Qg6fO+O7BaR49hZmZmZmZmZt1bMwm0K0hJk+sk/Tgini02SPo48Gvg06SkUlfpRVurq/NJExj8kJScGQF8h9JMiyXXkVpU9aM0+yZARNws6XDSGG/7kVorbQ88Uyr2X+Ai4KukmT97kSZNuAQ4OSJm5LrG5lZWp5BmcFwYeBY4sYPn+yLpmp9EmsBgFPCdiJhSKnMAaTyu2/PxVgXGdLTOiHhc0mDSDJc7krqmzjRuHCnxNoA0a+dipG6c5+Z9yu7LcZ0BLEMaJ21IsbHBaw9wBClpeRCpBduzwHcjojyT6m2Svg38nJTQehP4DSmxNruGAI+T7v05pO6cywDFrKB/Af6PlASsa511YNSo+uXMzMzMzMzMrHvQzL3nahSUFiJ1hdyY1C3uVdJYVgOAFUjdQe8FtqjTAqrjwUrXACtERNOzKs5tJA0D1oqIQd25zhrHGgm8FRHf6upjzW0GDRoUo5xBMzMzMzMzM+t2JI2uljdpeAy0nBTbktTC7AVgRdLsjCvl90cBm3dF8kzSmpK+T2qdVNlN0MzMzMzMzMzMrMs0NeB/REwndUc8UVIfYHFgQkS81xXBlZwFfBz4LXBaFx/LzMzMzMzMzMzsIx2eMTMnzbo6cVYca9M5cZzuJCIGzw111jjWJnPqWGZmZmZmZmZmXanhLpyS1pH0C0nLtrN9QN6+dueFZ2ZmZmZmZmZm1loNJ9CAQ4F9SbMbVvMGsA/w49kNyszMzMzMzMzMrLtoJoG2AXBXtDNtZ15/J7BRZwRmZmZmZmZmZmbWHTSTQBsAvFynzKvAch0Px8zMzMzMzMzMrHtpJoE2GVimTpllgKkdD8fMzMzMzMzMzKx7aSaB9iiwg6Q+1TZK6gvskMuZmZmZmZmZmZnNE5pJoF1AamE2QtJnyxskfQ64DeiXy5mZmZmZmZmZmc0TejZaMCKGS9oG2AN4RNIbwCvACsCygIDLIuLKLonUbB4xejRIrY7CzMzMqqk+XZaZmZnN75ppgUZEDAYOAJ4iTSqwTn59EhiSt1sLSRoqKfLyoaS3JT0k6VeSBnSwzsMkbdKJMfaTdJak5yVNkfSqpFslfaOJOjbJ57hWZ8VlZmZmZmZmZlZNwy3QChFxAXCBpEWBJYB3ImJyp0dms2MCsHX+e3HgC8CBwBBJW0fE6CbrOww4Cxg5u4FJWhC4C1gU+BXwX2BFYCtgc+CvDVb1MLBB3t/MzMzMzMzMrMs0nUAr5KSZE2fd04yIeKD0/lZJ5wJ3A1dJ+lREfNCi2DYB1gLWi4iHSuv/KDXesTEiJgIP1C1oZmZmZmZmZjabmurCCSCpj6TvSTpN0sX59Xvtzc5p3UNEvENqSbYasGWxXtJJkh6X9J6klyVdXu7qKWkMsDRwTKlr6CZ526G5e+gESW9IukHSanVCWSK/vl4lxplGHZH02VznOzm+f0raMm+bpQunpAUkHSHpOUlTJT0jac+KOkdKukbSd3K5iZL+JmnFinK9JJ0i6cVc1wuSTqwos6+kJ/P2FyUdVufczczMzMzMzGwu1FQLNEk7A+eRkiDl1kIBnCFp/4i4phPjs841EpgBrA/cktf1B04AXiXNsnoocKektSLiQ2BHUpfLa4CL8j5P5dcVSV07XwT6ksbHu0/SJyJiQjsxPAp8CFwi6VjggYiYUVlI0qeAfwBP53rHAYOAlWqc35nAnsAvSV08t8zHGRcRN5bKfRFYPp9rL+C3pNljt83HFnAdqYvoccBo0mQZXy7F99N83U4hXdd1gOMkTY6Is2rEaGZmZmZmZmZzmYYTaLnlz5Wk5MdlpKTB66RJBDYFvgNcKemdiLi980O12RURUyS9RZo1tVi3d/G3pB7A/cDLwJeAuyPiEUkzgJcruoUSET+q2HcE8CawA+kzUi2GZ3Py6STgHmCKpL8DF0fE1aWix5DGcvtyRLyf141o79xyy7cDgb0i4vd59e2Slst1lRNofYHtIuLtvO8A4HRJvfKxtiIl33aIiOtL+12Wy/fNdR4fEccWseVxAX8u6dwWdpE1MzMzMzMzs07WTBfOXwBTgfUjYq+I+H1E3JpfBwMbAtNzOeu+ZhpnTNI2ku6TNIHUOu3lvGn1uhVJ60saIWlc3ncy0KfevhFxGrAqcDBwA6lF2J8qukhuBgwvJc/q2ZyU3L1WUs9iAe4A1s4JvsJDRfIsK1rUrVA69viK5FnZBkBv4OqKY91JSk6uWLmDpCGSRkkaBWMbPCUzMzMzMzMz6w6aSaB9npTQeLjaxogYBfyJNOOjdUOSFiGNZ/ZGfr8ucD0pafY9UmJo/Vx8kTp1rQzcRkrI7Q9sBKxLaoFWc1+AiHglIs6JiF1ICadbgJ9KWjoXWRp4rYnT6wf0ILVam15ahpFaWi5XKvtOxb7T8msRd71j98uvT1Yc6668fpZuphFxQUQMiohBqaesmZmZmZmZmc0tmhkDbSr1Exqv5nLWPW1Kuuf35/c7kppD7VoM4C9plQbr2hpYlNTNcVLetyewVLNBRcQkSefkOlcjjXc2jpmTXvWMJ7WC24jUEq3Sm03UVe/Y4/Pr9uRkZIWnmziWmZmZmZmZmXVzzSTQ7iElJ2rZCLi74+FYV5G0BHAy8BxQjFHXC5heMfvl7lV2n8asrcp6kRJV5QkAdqHOZ0rSUsCEKmOEfSK/FgmpO4BdJB0VEVNq1ZndSWqBtnhEtDtWWoPuAA6TtH3F5AOF+4H3geUj4qbZPJaZmZmZmZmZdXPNJNAOB+6XdBJwXNHqCEBSb9Kg6muRxkKz1uopqeiKuRhphsgDSS3Gti4lr0YAh0g6gzQW2YbAd6vU9x9gO0m3AO+RWlgVCatLJV0MrAn8hFm7R1baDDhR0qXAQ6Qk3IbAEcCNETEmlzs2b79b0m9IrcI+D4yLiEsqK42IpyWdB1wl6RRgFCnptyawekTsWyeushHArcAVkooZPZcDNo6I/SPiHUlDgd/mFnt3k7pDrw5sGhE7NnEsMzMzMzMzM+vmmk2gPQb8FBgi6WFSa6FlSeOeLU5KJBwuzTROfUTEPp0TrjVocVIrqQAmklqd/RE4MyJeLwpFxM2SDgd+AOyX99keeKaivp8CZwM3kZJwm0bESEmDgaGkrqD/AnYGhteJ7UHgOlJrtcNISbgxwPHAb0uxPS3pS6TZOi/Kq58Cflaj7oNz7PsBv8zn/hRwcZ2YZhIRIWlH4DjgENKgZa8CV5TKnCLpVeBHwKHAlHzseudvZmZmZmZmZnMZzdx7r0ZBqdq4Uo2IiOhRv5jZ/GHQoEExatSoVodhZmZmZmZmZhUkjU4TAM6smRZoq3ZiPGZmZmZmZmZmZnOFhhNoEfFiVwZiZmZmZmZmZmbWHS3QaEFJX+jKQMzMzMzMzMzMzLqjhhNowChJD0raW9KiXRaRmZmZmZmZmZlZN9JMAu0m0mybFwKvSjpT0me6JiwzMzMzMzMzM7PuoeEEWkR8jTSRwHHAROBg4FFJ/5C0h6SFuyhGMzMzMzMzMzOzlmmmBRoR8XJEDAUGAjsANwPrAZeSWqWdLmmNzg7SzMzMzMzMzMysVZpKoBUi4sOIuKHUKu2XwDTg/4AnJI2U9K1OjNPMzMzMzMzMzKwlOpRAq/Bp4LPA0oCAccCXgeGSRksa2AnHMDMzMzMzMzMza4kOJdAk9Zd0hKT/An8DvgGMBHYCBgCrAecDawPndE6oZmZmZmZmZmZmc17PZgpL2hzYnzT+2YLA28AZwLkR8Vyp6AvAQXligV06KVYzMzMzMzMzM7M5ruEEmqRngY+RummOIrUsuyoiptTY7Vmg92xFaFZFTs4uFBHvtjqWZo0eDVKrozAzM+s6Ea2OwMzMzKxzNdOFcwVgGLBuRKwXEcPqJM8ALgc27WhwZgVJvSUdK+kJSe8CU4ALWh2XmZmZmZmZmc37munCuXxEvNNM5RHxEvBScyHNOyQNBb4fEf1aHcvcTFJv4F6gH2nG138BHwIvtjIuMzMzMzMzM5s/NJxAazR5JmnViHih4yGZzeIoYHlgUE7KmpmZmZmZmZnNMQ134ZR0QANl9gYena2IzEokCdgHOMHJMzMzMzMzMzNrhWbGQDtH0kHVNkhaWtJfgIuAcZ0S2Twmj+F1lqSnJU2W9IKksyX1LZUZKenqKvv+WtL/cjIJSSdJelzSe5JelnS5pAENxDBYUkhaV9I9kt6X9IykHSvKbSdphKQ3JU2U9ICkrSrKDJH0n3wu70i6XdIXStuHSnpL0kaS/p+9Ow+3qqr/OP7+ADkP5Zg/TXFIyyErriZqSTkPSaDibDhrWuFQzorzrOWQ4qyVQs5DKpKKiop5UXPK0hSJREBQcGSQ7++PtQ5sNucOBy7cy+Xzep7z3LP3Wnut79772KPf1vCCpC8kvSRp81I7+0kaImm8pA8lPS6prlBlWWAFYClJz0v6NN/z2ZI6ldr6rqRHc0wf5ueyYqE8GvkMz3W65ePOhevOlTRB0oaFc7P1DszMzMzMzMxs/lNLAm0IcLmkXxVPStoOeAX4GXAzsGGVaw0WAzqSpiNuD5wC/AQoJswGADvkNb+A6SOwegF/iZi+p9UKwDnAjkAf0u6oj0lq7vscANwL9CS9u9uLySFgdeB+YF9gF+AZ4CFJmxXqvAuclu9lL2Ay8GAphsWAPwFXA7sBH+V2iommzsAtuXwv0pp5T0laI5dXnsUZwOs5nsuAY4ErKo1IWh4YnPvcC/glsAUwSNJCuVrXwudF4MHC8UxJxEK7RwJHAz+LiH8Uiub0HZiZmZmZmZnZfKKWTQS2Ax4ALs0jf/4AXAwcBowHdo2Iu1o+xPYhIsYCh1eO8zN8BxgiadWIGAHcAVwO/BTon6tuAqxaOCYiDii00xF4FhgJbA482YxwrouIi/L1A0mJqROAPXL7xcRUB+BxYD3SVMqnc52BObnXEVgK6EZKpn2V9HsAWBQ4KSJuzW09DowgJZyOz+2cUeprELAxsA8paaZcPDgifp6/P5wH450r6ayIGAkck8u2jYiJub03gaGkpNttETG00NdEYGzxXJmkXYFLgX0i4vFiWa3vQNIhwCHpaNWGujQzMzMzMzOzNqjZo2Ui4jNgB+BR4ELgP6SE0CPABk6eNU3SvpJelPQJMIU0qg9gbZieZHsM2L1w2e7AfyKivtDO9pKekTQBmEpK3ExvR1IHSZ0Kn/J7vrvyJSKmkUajbVxofxVJN0v6X25/CrBNpf2CLXLZOOA3wJURMb5Up9jXJ8xIkFX6+rakuyWNBr7M7a1Tpa/y1NYBpN9v13y8MfBIJXmW+3sOGE5KatVqC9LouQERMaBc2NQ7KIuIayKiLiLqYPnZCMfMzMzMzMzMWktN080i4gvS6KiBwEqkUUHbR8T7cyO49iSvM3YLaaTSbqSRZZVpg4sUqvYHtpe0VE587UZKFlXa2Qi4j5Sw2ZeUQNqk1M6ppERU5XNqKZwxVY5Xyu13yO1vmq/7MbAR8FApToBhuWwX4GFScrXok4j4vJG+liQlYL9Bmib5w9zePwp9Tc1/R5faqRwvk/+uVKVOpd4yVc435RrS/fWUtGaxoJnvwMzMzMzMzMzaiVqmcAIQEZMkdSdNN9xJ0pkRcUrLh9bu7AY8FxHTN2KQtEWVencDVwHdSeuM/R+FBBop6TYW2L2yJpqk1UptXEOablvxXql8BWbe7GEFYFT+vhbwPWD7iHi4EOui5UAj4mOgHqiX9D7wuKTVCgnVJSQtWkqiFfvqCqwCbB0RbxT6WrpQ/wPSyLQVSt1XNgeojHgbVaVOpd6wKuebcitpyuoTQD9gq0JZc96BmZmZmZmZmbUTbq/36QAAIABJREFUzU6gSbqhdGoiMA04UdL3mDGqKSLiwBaKrz1ZFJhUOrd3uVJEfCjpEdLUzXeBf0bEy6V2phQ2FJilnYh4j1mTZkU9gH/C9BFn3YG/F9qnGGtODm0GFOMoWxRYCPg6UByR2IOUjELSEsDWpARfQ31tStpYYFi+ly8k1ZMSkFcV2u1F+v09m4+fAw6XtGRO7FVGinVmxlTZWpweEdMkHQy8JOmAiKj8M9DkOzAzMzMzMzOz9qOWEWi9GynbofA9SCN3LKkkWQYBV0o6iZTs2QHYsoFrBgA3ABMo7DRZaKePpN+RdsrclLTgfi0OkjQZeBU4iDTqbM9c9gZpauLFkk4BlgROB/5XbEBSP9KGAiNIu3aeRkr4vV6o9jlwdk6cvUfaOXMh4Pe5fCjwCXCtpAtIo9H6lvsCzgbulXQjaYrrBsCZwLV5AwGAS0hr8g2UdD6wBHAeaZfRO2t7PDNExBuSzgEukvTXiBhNy7wDMzMzMzMzM5tP1JJAW32uRdF+LQpMzt/7AWsAvyatkzUI2IuURCq7l7T213IUdt8EiIgHJR0H/BI4mDQCayfg3zXEtQdpd8mzgP+SpiK+mNufJKkncCVpmu5IUgKrG7B+oY1J+foVSdMonwROjojJhTqfAfuRdhb9Nik5t0NEjMp9jZa0G3BRvuc3Sbu6/rZ0z/dL2hM4hTTSa0y+pm+hzlhJPybtDHsb6bk/CBxViml2nEsa8XY50GtO30GXLlBf33Q9MzMzMzMzM2sbNPMsNGtJku4AVo6Irk1Wngck9QZuBJbMO2LOzb76AkdGxHJzs5/5UV1dXdQ7g2ZmZmZmZmbW5kgaFhF15fM17cJpzSNpPUlHkkYl3dPa8ZiZmZmZmZmZ2eyreRdOa5YrgDVJa31d0sqxmJmZmZmZmZnZHPAUTrN5zFM4zczMzMzMzNomT+E0MzMzMzMzMzObDU6gmZmZmZmZmZmZNcIJNDMzMzMzMzMzs0Y4gWZmZmZmZmZmZtYIJ9DMzMzMzMzMzMwa0amWypIE7ApsC6wMLFylWkTEli0Qm5mZmZmZmZmZWatrdgJN0sLAg0A3QEDkvxVROG9mZmZmZmZmZtYu1DIC7Tjgx8CZwO+BD4C+wDWkpNp5wDPAvi0aoVmJpA7A1yJiXGvHMjuGDQOp6XpmZmbzq/D/nWpmZmbtTC1roO0GvBARp0XE+MrJiHg/IvoDPwF2Avq0cIxmSOom6R5Jo4DJwAeS1mntuMzMzMzMzMys/aslgbYm8HThOICvTD+IeBv4K9C7RSKbxyT1lRSFz3uS7pS0Zg1tHCLpZ1XOD5d0UctGvOCQtB/wKPARaYTjJsCGwJutGZeZmZmZmZmZLRhqmcI5BfiicPwxsHypzrvAznMaVCuaAGyXv69Bmq76qKT1IuLTZlx/CPAqcM9cim+BI2l54DLggog4obXjMTMzMzMzM7MFTy0JtJGknTcr/g10LdX5HjCe+dfUiBiavw+VNAJ4CtgBuL31wlqg7QZMAk5r7UDMzMzMzMzMbMFUyxTOp4FNC8f3ABtIuk7SjpIuBLYCBrdgfK1tWP67rqRpklYvFkpaPZ/vLmkw0AX4eWEaaO9S/aMkjZT0oaT+kr5apb17JE2U9LGk+yWtVaoTkn4t6RxJYyWNkXRl3iW1UZWppJJOkfS+pE8k/VnS0oU6i0u6QtK/JH0m6Z3c/lKFOktIGpz7npTr9M2L+xfjPFrS7yWNl/SRpMslLVSos5KkGyS9LelzSf+WdFaxDrAuKVl7eX52n+W+60r31jHHMCLH9JqkvQrl5Sm65U/vXG+wpJsK13XO03mL57pKuk/SKEmfSnpJ0t5NPX8zMzMzMzMzmz/VMgLtVuAbkjpHxHDgd0B34ABgf0DAW8DxLR1kK+qc/w4H3gN+Ttp5tKI3MIa09tubwJ3A26SpnwD/KdTtBbxMmua5CnAJcA7wC4CcAHuUNFX2YGAqcDrwhKQNihs3AMcAjwH7AN8BziVNn72gGfe0J+k9HQyslK+5jjTSC2AxoCNwEjAW+Eb+fjuwba4zDbiLtPPqZzmG83L9K0txDgX2BtYDziZNA/5NLl+ONGLxaOBDYG3S810eODTXWRzYHPgmcAJp99ffAI9L+l5EvJXrnQH8Nj+z54FdgD9Lioi4Ld/jw7nu93OcPYFR+VzxXQEgadl8zUvAQYWi1UgJ5avz/WwG3ChpWu7LzMzMzMzMzNoRxRzsMy6pEymJthYpyXR/RHzWMqHNW5L6AkcCX8+n1gD6kUaVrQMcQUoErRERIUnAO8AdEXFsbqMeeDUiepfaHg58CawTEVPzud8Be0TE1/PxYcAVwNp5QwYkrUJKyJ0WEefmcwE8FRE/KrR/D/D1iNikiXscDiwFrBoRn+RzewN/BNaLiH9WuaYT8ANgCLBaRIwolHUkJWHXBR4Ebo+IXxXi/BewbkRMy+dOIiXjViklBIt99QJuAJaKiMl55NfPgW4R8USutzjp93ZXRBwqaRngv6R10k4vtPcgsGZErFPqpxvwOLB6TgYXywbntn9BSlJ2AH7c0Bp4+XfQkZSQ+2ZE/KSBeoeQkqfAql1SvtPMzKx9moN/vTQzMzNrVZKGRURd+XwtUzhnERFTI+LOiDg/IgbMr8mzgmVJI8CmkJI/awC7R8QoUlJnNaBbrvvjfHxjM9t+vJI8y14HVpBU2cl0Y+CFSvIMICJGkkY6bV5q65HS8eukUW1ASkQVP6W6gyrJs+xu0ujBjQrX7yvpRUmfkJ7FkFy0dqmtR0kjsF4g7cp6Tan83kryLLsLWBRYP/cjSX0kvS7p89zXn4GFgVUL142pJM8AcjLrAWY8l/VJI+fK69QNANZW2oigFh3ztT8A9i4nzyR9TdJlkt5lxu/lEGZ9PtNFxDURUZf+Iaw1HDMzMzMzMzNrTXOUQKtG0g9aus15aAIpkVRHSkh1joiHAHJiazBpuir5798j4rVmtv1R6XgyKXFVWbtsJWB0letGA8s0o61FCsdTSp+iMcWDnPT8JPePpB7ALcCzpGmdmwA9cvViH5CmWf6QNDXzUdIosAb7KhyvlP/2AS4iJfG6k5KIR5T6mlqlHZj5uaxUOFeuA7M+v6b0Ik3zHM6M6aZFNwG7AxcC25B+Mzcw6/MxMzMzMzMzs3ag2WugSTo3Ik5opLwDaf2q44GFGqrXxk2NiPpGyq8DrpV0Amn9rGNasO9RpHXCylak9p1NN2qkbIXigaTFgCWYsRbYbsBzEfGLQp0tqjUUEf8ijdQbIukR0tpvv2qor8Jxsa87IuKkQl/rlq4ZXaUdmPm5VNpbARhXqgO1P78vgO3z9QMl/bkwfXQRYCfgiIi4uhB3iyejzczMzMzMzKxtqOU/+o+TVHWReknfJI1YOpk0na+9uos02qs/6dn1L5WXR4LV4jmgiwo7fUpambTz6ZAGr6oiIuqLn1Lx1pKWKBz3IE2/rNRbFJhUuqY5O0wuyszTLgG6lxJLPYHPgVdr6Osp0lTX4ppviwE7MuO5vErazGC30rW9gH9HxNhmxF90d0S8HBGDSOvDXZMTZ5BGDHYoxi1pSWDnGvswMzMzMzMzs/lELbtw3g4cI6ljREwfeZUXv7+QlFg4HTirZUNsOyLiC0l/Jk0zvC0iylMp3wC2lbQtaSTUOxExrtxOA24CjgMeknQqadOB00i7TvZrifizz4G/SrqQNPXxQlLC6PVcPgi4Mi/4/xywA7BlsQFJO5ASe8+SpojuSlqP7FBmtiRwu6RrSaPrTgGuLGwgMAj4laTnSLtg7k3akKLoEeDvwABJx5Oe67Gk5NuFABExPm/KcLKkqaRkYM8c+541P6GZHQ38EzgVODEiJkh6HjhV0kTSjqTHk6b/LjWHfZmZmZmZmZlZG1RLAm1P0npUffLC9OcA15Omuv0H2Cci/t7yIbY595ASaDdUKTuLNArrL6Rkyv6kxFiTImKSpK2AS0jPVaQ113aptmPlHOgPfJz7WAK4Dzi8UN6PtHnCr0mj6QYBewFDC3U+ICXVfkUajfU2cGRElDcRuDi3dVuudz1wYqH8DNKK+pWk6125zfsrFSJimqSdSM/l96RE7VDSzphvFdo6lfT7PJw09fIt0m+yPEqwJhExTlIf4GZJ/SPiZdLz6EdaK24caffUxUi7uDapSxeob2yisJmZmZmZmZm1KYoa9hmXJNKuk/uR1olaGLgWOLod7MDZLHkaay9gjdIOk22epOGkNceOnQd9BfDLiLhibvc1v6mrq4t6Z9DMzMzMzMzM2hxJwyKirny+lhFoRERI2p80be9AYHBEHNZCMbZpktYB1iWNcDp9fkuemZmZmZmZmZnZ7Kl558BIDgauAraQdFMemdbe9QNuBR4ELmvlWMzMzMzMzMzMbB5p9gg0SY9VOT0N2Bf4rqTKOl0REVtWqTtfi4hurR3DnIqIzvOwrwUhqWpmZmZmZmZmC4BapnB2a6TsO4XvzV9UzczMzMzMzMzMrI1rdgItImqe7mlmZmZmZmZmZja/c1LMzMzMzMzMzMysEU6gmZmZmZmZmZmZNaKWTQR+1Ny6EfHk7IVjZmZmZmZmZmbWttSyicBgmr9BQMfaQzEzMzMzMzMzM2t7akmgVTwPPNTSgZiZmZmZmZmZmbVFtSTQ9gAuBjYC3gP6RMSIuRKVmZmZmZmZmZlZG6GI5s7KBEmLA6cDvwImA2cBF0XE1LkT3oJNUnNezo8jYvDcjsVajlQXUN/aYZiZzVdq+NcVMzMzM7PZJmlYRNTNcr6WBFqhsfWBK4EfAm8AR0bEY3Mcpc1E0iaFw0WBx0hJy78Wzr8eERPnaWA2R5xAMzOrnRNoZmZmZjYvNJRAm5010IiIV4EtJO0HXAgMkvQX4OiIGDVnoVpFRAytfJe0RP76n+J5MzMzMzMzMzObuzrMycURcQuwNvAHYDfgDUlHt0RgVhtJq0rqL2m8pM8kDZS0TqnOopIukPSupEmS3pF0bi4bLCka+XTO9UJS70Kby0uaWJxuKqlbrreNpAckfSpphKTDqsTdS9IrOZ7/SjpbUqdCee9SHGMlDZC0YqFOV0n3SRqV+3pJ0t6lfirtLFE6f4ekwYXjvpKGl+qcn6/tWzrfXVK9pC8kvZ+f7VcafktmZmZmZmZmNj9q9gg0STc0UeVl4LvABcAlcxKU1UbSMsAQYBxwGPAZcDzwN0lrR8TnkgTcC3QFzgSGASuTpuEC/AJYKn8/CNgR6FHopqGRhacAizVQdj3wR+Dy3NZVkkZGxAM57m2AAcAtwG+A7+TYls33UfQT4HNgHeBS4PekjS0AVgOeBq4GvgA2A26UNC0ibmsgtmaRtDLwS+DL0vlewG1AP+BEYE3gXFJS+tg56dPMzMzMzMzM2pZapnD2bmY9zUYcNmeOAhYHvhsR4wEkPQ0MBw4grVe3DbA10D0i7itcewtARLxeOSFpO2BSU1NFJa0OHArcBBxYpcpDEXFi/j5Q0prAycAD+dwZwOCI+Hk+fjjl+ThX0lkRMbLQ1vMR8QkwVNKmwOaVgojoX4hJwJPAKsDBpCTXnOgLPAOsVerjQuCWiPhF4fwk4EpJ50bEuDns18zMzMzMzMzaiFqmcK7ezM8aLRyjNW0rYBAwUVKnPAXyY9Ios8rCdz8BxpeSZ3PqTOAR0ui3au4uHd8FdJHUUVJH4PvA7aU6A0i/y66l8x3zva1Hut+nKgWSvibpMknvAlPy5xDS9OKySjuV59RgwlfSt0iJ4+NLRWsDqwJ/KbX1GLAIsH6Vtg7J0z3rYWxDXZqZmZmZmZlZG9TsEWgR8e7cDMTmyHLAJsDuVcoezX+XpeFpmDWTtGHu73vMSNKVjaly3IkUL8BXgNGlOpXjZUrnPyp8f5E0kq3iJtL9nwm8DkwEDge6V4npoyrnnqhyDuBs4O6IqM8j4yoq8T/YwHXfKJ+IiGuAa6CyC6eZmZmZmZmZzS9qWQNtP+CliHh5LsZjs2c8cB8pgVT2cf47DlipBfs8F/hzRLwqqaEE2gpVjqcCH+TjKVXqVDYHGF86/yPSGmjLktYce1jSxsBCwE7AERFxdaWypIZGV1baqTgf6FiuJOkHwE+B9aq0UYntEFIyr+ydBvo2MzMzMzMzs/lQLWug3URaD8oJtLbnUaAX8FpEfN5Ind9K2qmyiP8c2II0JbTaFMmiHsBDpeNhEfElgKRhpN1bryrU6QVMA54ttfViXgMNSQuREobfII0o6wBMqlSUtCSwM1BtpNf0dnLdD5kxoqzoPOD6iHizStm/gP8BnSPi2irlZmZmZmZmZtaO1JJAs7brEmAf4DFJl5OSOyuSEl1D8k6Ug4CBwK2SzgBeII1I+1FEHFpjf/sBv4uIEU3U217S2aQpkj3JmxgUyk8jbS5wI9Af2IA0iu7a0gYCABtJqoxAOw74EHgvIqZIeh44VdJEUvLteGACM3YVrdU3gOWBPasVRsQ0SccAf5S0FClJOJm0/t/PgF0j4rPZ7NvMzMzMzMzM2hgn0NqBiPhA0iakNbsuBb5KWu9sCHnEYESEpB6kBFUfUoLoPeDW2ejyE+CcZtQ7KPd1FGna4xHFTQwi4hFJe5DWM9ubtEbaxaTEWtlj+e8E0rTJ7SNiSj63F9CPtKPoOOAKYDHgyNpua7oOwKUR8X5DFSJiQE7YnUja6fRL4G3SDqOTZ7NfMzMzMzMzM2uDFNG89cwlTQNOi4hq62yZTSepG/A4sEFEvNrK4bQ5dXV1UV9f39phmJmZmZmZmVmJpGERMcta7w0ttN6QvpK+bOIztYViNjMzMzMzMzMza3W1TuEcAQyfC3GYmZmZmZmZmZm1SbUm0G6MiDPmSiTWbkTEYECtHYeZmZmZmZmZWUuodQqnmZmZmZmZmZnZAsUJNDMzMzMzMzMzs0Y4gWZmZmZmZmZmZtaIWtZAWx34aG4FYmZmZmZmZmZm1hY1O4EWEe/OzUDMzMzMzMzMzMzaolp34UTSwsBGwMrAwtXqRMQtcxiXmZmZmZmZmZlZm1BTAk3SAcAFwNcaqgIE4ASamZmZmZmZmZm1C83eREDSdsB1wCjgWFKy7F7gJGBQPr4dOKDlwzQzMzMzMzMzM2sdtezCeQwwDtg0Ii7N516KiPMiYjvgYKAn8J8WjtGaoOSrkjq2dizziqSFJC3d2nGYmZmZmZmZWftXyxTO7wP3RsTHhXPTE3ARcb2kfUkj0rZvofisAZK+RxoJuAWwIuldbgcMbM245hZJnYBfA3sBawJLA0OBrq0Z1+wYNgyk1o7CzKxlRbR2BGZmZmZmc08tI9AWJ03frPgCWKpUpx74wZwG1R5J6ispCp/PJL0i6ZDZaGsr4GlSEulgUhLp+8BjLRt12yCpA/AAKTn7R1KicCNgt9aMy8zMzMzMzMwWDLWMQHsfWL5wPApYp1RnaWCBmUY4GyaQkj+QEpI/BfpJ+iQibm1OA3kX1GuBu4F9IhaI/8//IOBHpOnDL7V2MGZmZmZmZma2YKllBNprzJwwewrYUtIPASStD/TK9ay6qRExNH8ejYg+wPPAz2poY0tgZaDPApI8g5RA6+fkmZmZmZmZmZm1hloSaA8Bm0n6v3x8AfAlMFjSWOAfwJLAWS0bYrv3MfCVyoGkZSRdI2m0pC8kPSOpOC12XWA4cIykdyR9Lqle0rZNdSSpW54+uo2kByR9KmmEpMNK9bpKuk/SqFznJUl7l+p0z1NQP86fZyRtWSjvnfvaSNJTOc5/S+pRamdHSYMkjZE0UdJQSduUQl8XmCrpyVxnjKQ/SFqi1Nbqku7JdT6WdL+ktQrlw0vTaGf65Dqd83G3wnWHSppcjEvSMZKelzQhv6uZ+jIzMzMzMzOz9qOWBFo/0sinDwAi4nXSaKiH8rlHgO0j4sGWDrI9kdQpf5aStA9pE4C7c9nCwN+ArYDfkEamjQX+JunruYnFgW8CRwCXkHY+HQE8IGnzZoZxPfByvvZB4CpJOxXKVyOtsXYgaZrpncCNkvYs1BlDSqL+lBm7rz4gadlSXwOAe3OdV4DbJW1YKF8duB/YF9gFeAZ4SNJmhTqLkzZM+BjYEziVtJnAHZUK+dk9CnybtC5c79z2E5KWydV6kNaL65rv+8XCcdXNCCR1B64ADoiIRwpFq+Tz3XN/HYFnvDOomZmZmZmZWfvT7DXQImIKMLp0biiwU/UrrIplgSmlc5dFxC35+z7A+sB6EfEmgKS/Af8CjiEl1Sr7Nx4ZETfnOgNJCbFTgCZHogEPRcSJ+ftASWsCJ5MW6ici+lcqShLwJClhdDBwW67zLPBs3h1zMWC9HP9qwLhCX9dFxEWFOF8HTgD2yO1cUeirA/B4butAUhKv4i1g54j4MtcdDwyQ1DXHsj+wKrB2RLyd6zwHvA0cCpwbES8W+hoLLJ5/w1XlJF5/4MSI+FOxLCKOKtTrCAwiJRW7A7dQkjeLyBtGrNpQl2ZmZmZmZmbWBtUyAs3m3ATS7pEbAZsDvwZ+Lum0XL4VMAx4pzJSLZ9/AqgrtXV75UtETMvHm0NKehVGunXKiamiu0vHdwFdciIISV+TdJmkd0kJvymk5M/axYskdc5lE4BLgfuA8jpl0/vKcd4LbFxoYxVJN0v6HzA1t7dNuS/g7kryLLsz16+MutsYeKGSPMv9jSQl4Zo7Mq/o2/l+hkXEheVCSZvkqafjchyfAUtUibsSyzURURcRdTPvxWFmZmZmZmZmbV0tu3DanJsaEfWF46dzkuxcSZcDywGbMOsoNUhTJCElaz6JiM9K5aOBxfJUxj2BGwtlN5OmNFaMKV07hvRbWC63c1OO40zSiLGJwOGk0VVF75GSgSuQEmwP5iRZue3y8UowfcTZfaS1804ljTL7FDgjt1nxJbOOfvwyJ68q0zNXKtfJRpNGxdXqd0A90FXSZhExfTScpFVJU5b/Thrd9h4wGfgrsMhs9GVmZmZmZmZmbVizE2iSvmy6FgAREU7MNd8/gYWANYHxpKTN4VXqTcp/RwNLSFqslERbEfgsIiZJup+U2Kr4oNTWClWOpwIfSFqENC33iIi4ulKhyig2ImJyjhdJLwH/k1QfES+U2h5XOh6Vv68FfI+0dt7Dhb4WLXU1uhxzHi23LOmZkdtcrxwj6bmMr3K+KU8AO5KSiddK+m6+X4DtSNNWu0fEpzmeTsxI5pmZmZmZmZlZO1JLokukJMvfqT5CymbP+vnvf0mL4G8DjIiI8sitiqfy313Ja23ldcp2BYYARMQ4Zk5alfUgbf5QPB6WR3UtQZraW0nYIWlJYGcgGmmzkvRaFSgm0HqQkoSVJFx30m+oeE2xr9WAzUhrulU8BfSQdGJhGmdP0u93SD5+DthP0uoR8U5ua2VgU6BvI3E35JyImCKpT47/ZNIouUrc00j/PFT0wiM6zczMzMzMzNqlWv6D/2lSYqMzcA3QLyKqTZmzhnWStEn+vhDQhZSYuTci3pd0C3AYMFjSRaQF8Jclre/1fkRcGhFvSLoDuCIntv5DWtz/W1QfuVbN9pLOJo2y6glsTZ6eGRETJD0PnCppIilRdDxpnbOlKg1IOi/H9yZplNcJwEfAs6W+DpI0GXgVOIg06qyym+cbwEjgYkmnkKZyng78r9TGBcBQ4B5JV5E2NDgfGJg3EIA0Uuw40g6ep5KmfZ5GGn3Xr5nPZRYRMVbS0cB1kgZExGvAY6RdN2+UdD1p5Nux+f7NzMzMzMzMrJ2pZRfOH0raEPgVKaFyYiWR09hOhjaTpZmRYJoCvAtcDZwFEBFfSPoxaQ2w00mJqTGkEVv3Fdr5OSmBdFpu82Vgx4gYQvMcBPQBjiJNbzwiIort70VKOt1CGsl2BWnK4pGFOhOA35KSWRNJUzkPrJJU3YO0wcBZpFF2u1d2w8zTTXsCVwJ3kJJpZwPdmDEyj4h4QdL2wLmkTQkmALeSEmYU2toKuAS4njRicjCwS0TMzhTO6SLiFkl7k5Jom0XEK5J6k0a29QD+AewGDGhOe126QH190/XMzMzMzMzMrG1QRGOz8hq4SFqGNOrpcGZM2bs4Im5r2fCsJUnqBjwObBARr87lvnqTNjJYMiI+mZt9zW/q6uqi3hk0MzMzMzMzszZH0rCIqCufn2Vh+OaIiPERcT6wBmk63pqkEVFmZmZmZmZmZmbtymwvei7p/0gj0A4iTSN8rKWCMjMzMzMzMzMzaytqHoEmaQtJtwPDSWto3Qt8JyJ2aeHYrIVFxOCI0Nyevpn7uin35embZmZmZmZmZjZfa/YINEmHAkeQdhwcTtpI4IaI8M6DZmZmZmZmZmbWbtUyhfMqYCpwF/BXYBqws6RZKkbELS0SnZmZmZmZmZmZWSurdQ20TsAuQM98XMyeRT4OwAk0MzMzMzMzMzNrF2pJoO0/16IwMzMzMzMzMzNro5qdQIuIm+dmIGZmZmZmZmZmZm1RzbtwmpmZmZmZmZmZLUhqXQMNScuT1kH7NrB4RBxUOL868EpEfN6iUZqZmZmZmZmZmbWSmkagSToQGA5cCfySmddFWxF4FtirpYJrSZI6Sfpqa8dhLcPv08zMzMzMzMzmFUVE8ypKWwMPAy8DpwHbAodFRMdCnZeBdyPip3Mh1prlhN/+pNFyywDvAatEc2/a2pT28j6luoD61g7DzOay+et/mczMzMzMDEDSsIioK5+vZQTaccAoYIuIuA8YU6XOy8C6NQTVV1JIerOB8jdzed8a4qxcey1ppNwjwM7ARsAP57dkiyV+n2ZmZmZmZmbWWmpZA60O6B8RExupMxL4eo0xfAGsLqkuIqYPy5G0EdA5l9dE0jbAAcBOEfFQrddb2+L3aWZmZmZmZmatqZYRaAsBnzZR56vAlzXG8CnwGLBH6fwe+XxTfVZzEHCfky3tht+nmZmZmZmZmbWaWhJow4EuTdT5AfCv2YijP9BLkgDy3175/Cwk9ZL0iqRJkv4r6WxE6umWAAAgAElEQVRJxdF06wIfSHpQ0nhJH0r6s6QVC210ztNDuxXOrSfpS0nDq/QZVT59C+XDJV3U0A0W+tupdP5ISVE4XlzSFZL+JekzSe9IulLSUqXrVpN0l6SxpZiObEYMe0n6o6SPJY2RdFqp3rck9c/P9jNJr0nqI6lDoc4mkoZJmpDrvCSpV6G8W+5rG0kPSPpU0ghJh5X66irpPkmjcp2XJO1dCr3J95nbWk7SzZLG5ZgGS6orlA9u4D1WPp1zvZDUu3DdjpKmSNq/cG4/SUMK8Txe7MvMzMzMzMzM2o9aEmj3Aj+UtFu1wpxc+A5w52zEcRdpF8/N8/EPgeXz+XI/2wADgBeA7sDlwLHAFYVqi5NGLX2NNPXvl8AWwCBJCzUSx7lAY2tqXQx0zZ8JTd3UbFoM6AicBGwPnAL8BLi9VO8m4HvAEYWYmutC4DNgV+Ba4DRJRxTKVyYlQn8B7JDrnE5aB69iImlNsp7AjqTRgrdJ2qDU1/WktfF6Ag8CV5WSiKsBTwMHAj8l/X5ulLRnoU5z3+c9pM0tjgV2J/2+H5e0Vi7/BTOe1fXA+4XjrqQ1/mYi6QfAX4C+EXFjoagzcAuwG2nn2f8CT0lao9yGmZmZmZmZmc3falkD7QLStMrbJO0KLA1pBBUp4dUTeJOU0KpJRHwk6eHc/lP578MRMSEPSis6AxgcET/Pxw/nOudKOisiRgIiJbi2razZprRRwVBgF+C2cqOSNiMlX24FflQq+0r++lZEDM3nptZ6n80REWOBwwt9dwLeAYZIWjUiRuSijYEzI+IvhbrN7ea1iDg0fx8oaQXgRElXRcS0iHgUeDS3KWAIKbF3MCnJSES8Drye41uYtCvmUcA3gVcKfT0UEScW+loTOBl4ILczfZRh7utJYJXcV+U9Nfk+JW0HbAZ0i4gncp3HSCMnfwMcmmOu9LUdMKnyPquRtHaO86aIOLtYFhFnFOp1AAaR3sk+pN9oua1DgEPS0aoNdWlmZmZmZmZmbVCzR6BFxIekUT9DSKNutiElNi7Lx88AW0bE7KxZBmm65q6SFiaNjJpl+qakjsD3mXU01gDSvRRHYT1S3PAgIp4jJVM2p7rzgWuAt6uULZr/TmriHiSpU3GqYxUdcp1OOfk0S11J+0p6UdInwBTSMwdYu1BtONBd0uqFtprr7tLxXcD/kRJXSFpE0umS3iLd8xTgbNJmD+V+pgCfAHcAzwEPN6OvLvldIulrki6T9G5uawop0bR26bqm3ufGwJhK8izX+ZSUAGvonTfm68BA0ki9X5YLJX1b0t2SRpPW/ZsCrFMl7kos10REXdoKd/nZCMfMzMzMzMzMWkstUziJiBER0Q34LmmU1Mmk5MJGEbFFRPxvDmK5D1iClKhZHLi/Sp3lgK8Ao0vnK8fL5L9Tq9Sp1FumfFLST4ENgTMbiK1yzbgGyiuOJieBJI2UdEElUVRwLzMSRVOA35di6UGaGvgsKTG5CdAjFy9SqHoQsCwp4Vdpq7nGNHC8Uv57Pmka5DWkKZwbAWdViYFcthVptNj9wOfN6KsT6V1Cmoq6O2la6Ta5vRtK/TTnfa5Upa9ynVqcDozN7c60wYWkJYFHgG+Q3vkPc9z/YNbnY2ZmZmZmZmbzuUZHLUnaD3gpIl4uns/HL1e/avZExKeSHiBNA7y9gZFsH5ASRSuUzlcWkx+f/46uUqdSb1jpXAfgHODiiBjTwDTIyrpWwxu7B+BPpIRYJ9JouAuA94DfFeocxYwRZZA2S/hN4Xg34LmI+EXlhKQtyh1FxLOSjiKN8OpBuufnm4ivovxsKseVNcB2Ay6PiAsKMexYraGIqM/lT5Ge/z+Zee26an1NJW0KsAiwE3BERFxd6Kuc2G3O+xzVSJ3xVc435Q1SYvA44HeSBkZEJYHalTRab+uIeKMQ99Kz0Y+ZmZmZmZmZtXFNjUC7CfjZPIij4irSKKarqxVGxJekhEl5I4NewDTSqC1I66htm0cKASBpI9LC70NK1+5HSrJc3Ehc25HW4PpnE/GPjoj6iBgaEZeSkowbluq8levU5+TTiFL5osw6VbS8KyWSliA9rwsj4q+VRFYz9Sgd9yQloEZWiyGPotuDxn2FtPlBeYGvcl89gGH5XS5M+g0W+1oS2Ll0TXPe53PACpJ+VKizGGmDg/I7b45L85TRM4EPgUsLZbNM6ZW0aY7HzMzMzMzMzNqZWtbNmusiYjAwuIlqp5EWo7+RtE7aBqQkx7V5AwFIO3IeluudT5oaeh5pcfvyLqH7An0i4uNyR3lE0dH5c0FENDVNchlJ3yI91x8A6wM3N3FN2SDgSkknkZJCOwBbVql3LvAFDU87bcx6kvqRnsWPSDtg/joiphViOCKvgTaetNPnwsUGJP2GlEB6DViSNLKuA3nzgYLtJZ0NPEFK1G1N2j2VvEnE88CpkiaSkqDHk5KVSxXaaPJ9RsRASc8AAyQdT5pueywp2XXhbDwjcrtf5A0AHpf0p4h4hLR5wSfAtZIuII1G6wvMyRRmMzMzMzMzM2uj2lQCrTki4hFJe5DWX9ubtO7VxaTEWqXOSEk/Bi4hJdm+AB4Ejo6IyaUm3wX6NdDdesCewEk0Lwmzf/5MJSVTLgGubN6dTdePNGX016T1tAYBe5GSNgBI2oS0Bt3WEfFFje0D/JY0dfJOZiThriiU/5I0CvBK0ppmN5Omil5TqDMOOCbH+jkpmbVjRBR34IS0VlsfUoJtPGm65n2F8r3yPd+S27yCtOPnkZUKNbzPn5F+C78jPbu/Az+JiLea+VyqiognJF0HXC1p/YgYLWk34CLSmnZvkhJ8v21Oe126QH0t4wXNzMzMzMzMrFUpIhoulKYBfSPijHkXks0tkjoD7wA/jYgH5nJf3YDHgQ0i4tW52df8pq6uLuqdQTMzMzMzMzNrcyQNi4i68vnmjED7qqTyulaNiojyul5mZmZmZmZmZmbzpeYk0H6dP80VzWzXzMzMzMzMzMyszWtOomsi8NHcDsTmvogYDmge9TV4XvVlZmZmZmZmZjY3NSeBdqnXQDMzMzMzMzMzswVVh9YOwMzMzMzMzMzMrC1zAs3MzMzMzMzMzKwRTqCZmZmZmZmZmZk1wgk0MzMzMzMzMzOzRjS6iUBEOMFmZmZmZmZmZmYLNCfIzMzMzMzMzMzMGuEEms2XJC0kaenWjsPMzMzMzMzM2r9Gp3CatRWSOgG/BvYC1gSWBoYCXVszrtkxbBhIrR2FmdUqorUjMDMzMzOz1uIRaPOIpL6SovB5T9KdktYslH/QwLU3SaovHHcrtfWhpCGStpxX9zMvSeoAPACcBPwR2A7YCNitNeMyMzMzMzMzswWDR6DNWxNIyR+ANYAzgUclrTeb7e0NvA0sCxwFPCxpo4h4aY4jbVsOAn4EbNoO783MzMzMzMzM2jgn0OatqRExNH8fKmkE8BSww2y293JEvAog6Qngv8DBwBFzHGnbchDQz8kzMzMzMzMzM2sNnsLZuoblv53ntKGI+AT4d2NtFaZ+biPpAUmfShoh6bBSva6S7pM0Ktd5SdLepTrdJb0i6eP8eaY4hVRS79zXRpKekvS5pH9L6lFqZ0dJgySNkTRR0lBJ25RCXxeYKunJXGeMpD9IWqLU1uqS7sl1PpZ0v6S1CuXDS1NfZ/rkOp3zcbfCdYdKmlyMS9Ixkp6XNEHS6HJfZmZmZmZmZtZ+OIHWujrnv+9XTkjqVP4ATS45L6kj8I1iW424HngZ6Ak8CFwlaadC+WrA08CBwE+BO4EbJe1ZqDMGuCCX9wT+AzwgadlSXwOAe3OdV4DbJW1YKF8duB/YF9gFeAZ4SNJmhTqLA8cCHwN7AqeSNhO4o3D/CwOPAt8mjcLrndt+QtIyuVoP0qYDXfN9v1g4rroZgaTuwBXAARHxSKFolXy+e+6vI/CMdwY1MzMzMzMza388hXMeywkxSGug/YGUFPobaWfJZYEpDVw6rMq5jrm9ZUgL7K8E3N2MMB6KiBPz94F5I4OTSQv1ExH9C/EKeJKUMDoYuC3XeRZ4Nve/GLAesA8p+Tau0Nd1EXFRbmsg8DpwArBHbueKQl8dgMdzWweSkngVbwE7R8SXue54YICkrjmW/YFVgbUj4u1c5znSGnGHAudGxIuFvsYCixem1M4iJ/H6AydGxJ+KZRFxVKFeR2AQKanYHbilSluHAIeko1Ub6tLMzMzMzMzM2iAn0OatcoJsBLB7RIxKeSomAFtVue40UnKsrLgm2KfAcRHxQE56dSyUTYuIaYXjcpLtLuAySR0j4ktJXwNOJyWDVi609b/iRZI6A+8UTt1XimmmviJimqR7KeyeKWkV4GzSfa/EjNF2xeQZwN2V5Fl2JzAV2Bx4FtgYeKGSPMv9jZT0dK5Tq28DZwHDIuLCcqGkTUibQHyflMCsWLtaYxFxDXBNurYuZiMeMzMzMzMzM2slTqDNW5UEWZCmWr4XEcVkytSIqC9fJGkc1RNoe5CmTn4IvBsRU/P5nwM3FurdTJrSWDGm1M4Y0m9hOWA0cBNQSRC9DkwEDicl1IreAzYCViCNrnqwlKhrqK+V8n11ICXdliRNy3yLlAg8I7dZ8WWOa7qc6BvHjOTVSuU62WjSqLha/Q6oB7pK2iwipif0JK0KPAL8nTS67T1gMvBXYJHZ6MvMzMzMzMzM2jAn0OatqgmyOfBaZRfOkvtJia2KD0rlK1Q5ngp8IGkRYCfgiIi4ulIhJ7tmEhGTSUkmJL0E/E9SfUS8UGp7XOl4VP6+FvA9YPuIeLjQ16KlrkaXY87TJpcFxudTo0hTP8tWLNSpxRPAjqRk4rWSvpvvF2A70rTV7hHxaY6nMpXWzMzMzMzMzNoZbyLQDkXEuIioL3yGl6r0qHI8LE+RXJj0u5hUKZS0JLBzE91Wkl7lBb6m95WTcN1JI7eK1xT7Wg0obiAA8BTQIyfNKnqSEsBD8vFzQBdJqxfaWhnYtFCnFudExBSgDyl5d3KhbFFgGinpWNELJ6TNzMzMzMzM2iX/B/+CaXtJZ5NGWfUEtiZPz4yICZKeB06VNJGUKDqeNP10qUoDks4jLdD/JmmU1wnAR6T1yIoOkjQZeBU4iDTqrLKb5xvASOBiSaeQpnKeTmmtNdJun0OBeyRdRdrQ4HxgYN5AANJIseNIO3ieSpr2eRpp9F2/2h9REhFjJR0NXCdpQES8BjxGWhfuRknXk0a+HZvv38zMzMzMzMzaGSfQFkwHkUZWHUWa3nhERNxXKN+LlHS6hTT98grSlMUjC3UmAL8lJbMmkqZyHhgR5XXI9gAuJS3I/1/SpgkvAkTEJEk9gSuBO0jJtLOBbsD6lQYi4gVJ2wPnkjYlmADcSkqYUWhrK+AS4HrSZgSDgV0iYnamcE4XEbdI2puURNssIl6R1BvoSxph9w/SxggDmtNely5Q35ITec3MzMzMzMxsrtLMa9hbeyapG/A4sEEDa6e1ZF+9SRsZLBkRn8zNvuY3dXV1Ue8MmpmZmZmZmVmbI2lYRNSVz3sNNDMzMzMzMzMzs0Y4gWZmZmZmZmZmZtYIJ9AWIBExOCI0t6dv5r5uyn15+qaZmZmZmZmZzdecQDMzMzMzMzMzM2uEE2hmZmZmZmZmZmaNcALNzMzMzMzMzMysEU6gmZmZmZmZmZmZNcIJNDMzMzMzMzMzs0Y4gWZmZmZmZmZmZtYIJ9DMzMzMzMzMzMwa4QSamZmZmZmZmZlZIzq1dgBmC5phw0Bq7SjMrFYRrR2BmZmZmZm1lnY9Ak3SO5JC0lqtHYuZmZmZmZmZmc2f2m0CTVJXoHM+3LMVQzEzMzMzMzMzs/lYu02gkZJmnwLP4QSamZmZmZmZmZnNpnaZQJPUEegF3AfcAHxb0oZV6g3PUzyLn8GlOpXzm5TOX5nP31Q4d1OV6wfker1L/V5Uqrd+rtet1HfxuuUlTZQUpWuXldRP0ihJX0j6l6Q+jdzj9E+u0zkf7yXpj5I+ljRG0mmlfvpKGl46d36+tm/h3GBJd0g6JPf/uaS/Slq5dO1ykm6WNE7SZ/m6ulKdYvyTJL0uad9SnfMkvSLpE0kjJf1Z0tertNOSz3wZSddIGp2f+TOSfoCZmZmZmZmZtTvtMoEG/BhYEegP3AFMoeFRaLcCXfPn8QbqfATsXzmQtEhu76PGgpDUBehZS+BNOAVYrNTHosBg4GfAmcAOwMXA/+UqPZhxfw8CLxaOu5bavxD4DNgVuBY4TdIRDQWTE2K/BL6sUtw1lx0NHAh8B7inVOceYFvgWGB30u/x8Spr1lXe0XbAK8BNktYrlK8AnAPsCPQB1gAek9QSv+9qz3xh4G/AVsBvSM9+LPC3cuLOzMzMzMzMzOZ/7XUXzkpy6+GImCzpEWAPSSdEzLSP2kLAyIgYCiBpPLBclfZuA/aS1CciPiclpd4EOjYRx3nAzaQE0hyRtDpwKHBTqb39gPWA70fES/ncY5XCiHix0MZYYPHK/VbxWkQcmr8PlLQCcKKkqyJiWpX6fYFngGqbNKwAdI2IEbnvd4EhkraLiIclbQdsBnSLiCdynceA4aSk1KGFtkYV3tEbpNGF6wKv5Xs8oHCPHYFngZHA5sCTDdxrkxp55vsA6wPrRcSbue7fgH8Bx+T4y20dAhySjlad3ZDMzMzMzMzMrBW0uxFokhYijfq6OyIm59P9gdWYdcTVYsDnzWj2deANZowm2x+4sYk4tiIlcPo2XEWdKh+aTsadCTwCDCmd/wnwYiF5NifuLh3fRRrJtkq5oqRvAb2B4xto64VK8gwgIp7m/9u783ipq/qP4683UgnuS6aWipnmUrmACy6IlrgiWi5p5dYiZppauaS/BM3S3LdC/OW+pbmgpOEKiv40cV9xxVIRREhURFE/vz/OGfnydWa4l8u9lxnez8djHnPnnDPne+Z7GJYP53wOTAQ2yEUbABMrwbPc5j1gOOm+lS6nrpIWAX4KTAceLFRum7dQvg18RAqeAaxWo5+23vPvAA8BLxf6AhgF9KKKiBgaEb0iohd8cTaXNTMzMzMzM7N5SdMF0IBtgcWBmyUtLmlx0hbHDyhs48xbHxcDJrSw3wuAfSWtSFo5dVWthpJEWn12dkS8WqPZYaStpZVHzQCYUv623YGjqlQvBYxvyQdogYk1Xi9Xpe0JpCDlmBb2VSmr9LVcjTYTgCVLZZV7NRU4Bjg0IsYBSFqflOvuVeBHpCBpJV/dgjX6aes9XzpfY0bpsS+wQq0+zczMzMzMzKwxNeMWzkqQ7JoqdbvmbZgfk7YAQlpd1hJXAacBxwLDIuK/KU5W1a7AKsBWdfq7DDiz8HoVagfl/ghcHhFPlpPsA29RfQvlnFimxutZAnQ5WX5/0tbRlvZVKav0Nb5Gmy8Bk0tllXvVFdgQOFPS+IgYRtpO+yawe2V7rqSVaoxpbt3zycAY4IAq7/ugRn9mZmZmZmZm1qCaKoAmaSFSYOdKYGipel1SAGxL4DZSQvqpwAMt6Tsipkq6HtgP6FenaVfg98CJETGlTrsJxdVbkqbXaLd5HnN5O2LFHaTA4Lci4vE612uJnYG/FF5/lxToKq+iOxH4ayX/Vw3rSVqxkANtE1LA7F+5/gFgsKQ+EXF3btOddBBAeStp8V7dL2kvUuL+YUA3YEYpt90Paoxpbt7zfsC/I6LaKjozMzMzMzMzayJNFUADBpDymp0ZEbMExiTdCxwN7JFP0TyMlLNqncJKsiWBRSWtW0y+X3AEKaF8rdM6IW0hHA+c1YbPUbQXcEYxn1jJJcCBwK2SBpES2a8MrBYRtfKT1bKWpPOAa4E+pMT5vywdILACKYlXrVNNK94E/iHpWNJWypNIedH+CRARIyTdB/xN0pGklXS/JgXETi71tZykjZi5Au1bpJM5IQVDD5F0BnATsDEpyX9btOSeDwRGSjoFeIm0lXYD4I2IOL2N1zczMzMzMzOzeUizBdD2AJ4vB88AImKGpKuBPUm5qiCtVutfpZ/rgR5V+ngdeH02Y+gCDMqndc4N7wJ/qFUZEdMlbUlaFXYcsCjpJMs/z8G1Dgd2IAXQppOS6J9TatMFOD0i3phNX/cBtwNnkAJuI/n0FMpP7QScmtssSFqdtmVEvFBqt2d+fAS8BpyS30NE3CzpCOAg0gED/5c/w3Oz/bS1teSeb0G634NJ204n5vHfOLvOe/aEMbUyx5mZmZmZmZnZPEez7nybP0gKYOVKIvpSXV/goojo0cHD6jSSegAvA/0jYvhc6G8kMCkidmlrX82oV69eMcYRNDMzMzMzM7N5jqSHIqKcC70pT+FsiQeonex9KlBt+6aZmZmZmZmZmc2Hmm0LZ4tExEZ16h4mJdM3MzMzMzMzMzObPwNoNqu8lVWza9eK/vrOrb7MzMzMzMzMzDrb/LqF08zMzMzMzMzMrEUcQDMzMzMzMzMzM6vDATQzMzMzMzMzM7M6HEAzMzMzMzMzMzOrwwE0MzMzMzMzMzOzOhxAMzMzMzMzMzMzq8MBNDMzMzMzMzMzszocQLOGJKmrpMU7exxmZmZmZmZm1vy6dvYAzFpK0o+BfYE1gCWB1yV9JSKic0fWOg89BFJnj8IaVWP9ajczMzMzM2sOXoE2j5D0PUl3SvqvpA8kPSfpNEnLV2m7iaQphddTJG3UsSPuWJLOB84FbgV2BNYHNmu04JmZmZmZmZmZNR6vQJsHSDoVOAS4EDgdmAqsCQwEVgZ2Lr1lbeCx/N6VgUWBJzpqvB1NUj9gP2CHiLils8djZmZmZmZmZvMXB9A6maT+wGHAjyPigkLVKElDgX5V3rY28Gj+eV3gxYh4r31H2ql+Atzo4JmZmZmZmZmZdQZv4ex8hwIPl4JnAETExzWCRuUA2mMtuZCkHpJC0p6SLpX0jqSJko4ttVtd0lWS/iNpmqSnJB0iqUuhzUaSHpL0dm7zqKTdCvV987X6SRou6T1J/5Y0sHSt3pJulDQ+t3lU0g9KQ18TmCTpZkmT85bVyyV9qdTX0pIulvRWHtNISb0K9SPzmGo9euR2IWmfwvu2lzRD0r6Fsr0kjS6M567itczMzMzMzMyseXgFWieS9DlgY+DUFrQdBBQDXRtKurBQH8ArEdGjBZc+GRgO7AL0AY6VNCkizs31XwbGApcD7wDrAIOBbsAfc5uppJxkrwCfAP2BKyU9ExHF7aR/BS4FziZtRf2LpFcjYniuXwm4FxgCTAc2AS6U9ElEXJnbLERahXY/aSvnwsCJwG2SekXEh7ndDcDXgF8Dk4DfAHdJWjciXgB+TtruSu5ve2bdHju+fKMkbQhcDQyKiAsLVT2AS4AXgc8DewD3SForIl4q92NmZmZmZmZmjUvOwd55JC1LCtoMjIjzWtB2WaAnKeDWFxAp+PRT4Cngw4h4uk4fPYCXgdsiol+h/HxgO2CFiPik9B4BCwCHAz+JiK+W6rsCXwC2Af4OfC8irpPUF7gLOD8iflZofxuwSER85tCDwrXOBVaNiC1z+ThgcWDFiJiayzYkBdT2jIgrJW0D3AL0jYhRuc1CwDjguojYv3StQcA+1QKOORi5L3Af6f5eHREHfuaGzmzfhbSa80ngiog4rkqbnwH5PqzYM8UdzVrPv2WbmZmZmZm1H0kPRcRndph5C+e8Ybb/JI6INyLiUWAx4F/55/dJqwivjYhHK8EzJV0LjwVK3V1fen0dsDzwlfz+BSUNlvQC8AEwAzgBWDkHzIpmAO+SgmcPAP9swbV6VsYkaQlJZ0l6Jfc1gxRoWq30vlsrwbN8Px4gBcc2zUUbABMrwbPc5j3SSrtNab1lgRHANOCgcqWkNSRdL2kC8HEe99erjLsylqER0St9Cb84B8MxMzMzMzMzs87iAFrneosUoFqxXqNiQAzYCPhX4efHgI9Kga3NmRmMmgHcUepyYo3Xy+Xnk0jbIIeSVqatD/w+1y1Yeu/6wHeAK4GbSEG92V2rK7B0fn0RsDtpW2m/3N8Fpet8BEzgsyYASxbGXr5WuU1rDAbezP1+v1ghaRHgVmAF0gEQm+VxP8Zn74+ZmZmZmZmZNTjnQOtEETFD0r3A1sAxdZruDVxYKju68POM/Kz8/BApoFPxTum9y9R4XckBtitwdkT8qdJA0vbVBhYRY3L9PcBk4BnSKrN61/qIdCjAgsAOwIERMaRwrXJgd0KVfgC+RPqslbHXajO52thn41lSYPAI4AxJIyLirVzXm7Rab6uIeLYw7sXm4DpmZmZmZmZmNo/zCrTOdwbQS9Le5QpJXXJur5tIAbFdSNsFN82v/0M6xXN9CgGziHgnIsYUHmNLXe9cev1dUgDq1fy6G2llXGUcC1BahVXF50j5y8qr6crX2hl4KCI+JuVO61K61iLAjqX33ANsnesq7dYnJfIfnYseAJaR1KfQpjvpoIDRtN7pecvo8cAU4PRCXbf8XBz3xnk8ZmZmZmZmZtZkvAKtk0XETZJOA/4qaRNgGCmn2OrAQGBcRPwTeEvSuqT8Z/dKWp6Ut+ziiJjSysuuJek84FrSKZw/Bn5ZOEDgNuDAnANtMnAgKdj1KUm/IQWQngIWIQXyuvDZ7aLbSjoBGEUK1G0FDMif/W1JDwK/kzSVdJrnkcDbzDwtE+CcfC9GSDqJmadwPpE/AxExQtJ9wN8kHUnaHvtrUrDr5Fben09FxPR8AMBdki6LiFtJhxe8C5wv6U+k1WiDgNfm9DpmZmZmZmZmNu/yCrR5QET8ipQHbFXgClIA61ekYNQBhaZbAbfnn78DPDwHwTNIJ2ouSgo+7U9aZXVOof4g0qqvc0n5yJ4E/ljq46383uG5DcD2EfFEqd1PgPWAG5i5XfPGQv2ewEvAJcCZeUyXFDuIiFeBLUgBu6vyWO8mbaH8sNB0J9K9OwO4hrSldcuIeKHu3ZiNfDDB/wJDJHWPiAmkba7LkgKeh5ACfG26jpmZmZmZmZnNmxQx23PIiXcAABLhSURBVAMgrUlI6gG8DPSPiOHtfK2+wF3ANyPiyfa8VqPp1atXjBkzprOHYWZmZmZmZmYlkh6KiF7lcq9AMzMzMzMzMzMzq8MBNDMzMzMzMzMzszp8iMB8JCLGkfKCdcS1RnbUtczMzMzMzMzM2pNXoJmZmZmZmZmZmdXhAJqZmZmZmZmZmVkdPoXTrINJegcY29njsHazNDCpswdh7cJz29w8v83Lc9vcPL/NzfPbvDy3za3R53eliPhiudA50Mw63thqR+Jac5A0xvPbnDy3zc3z27w8t83N89vcPL/Ny3Pb3Jp1fr2F08zMzMzMzMzMrA4H0MzMzMzMzMzMzOpwAM2s4w3t7AFYu/L8Ni/PbXPz/DYvz21z8/w2N89v8/LcNremnF8fImBmZmZmZmZmZlaHV6CZmZmZmZmZmZnV4QCaWQeQtKakOyRNk/S6pOMkLdDZ47LWk/Q1SedJelzSx5JGVmkjSb+V9B9J70u6W9I6nTBcawVJu0q6UdJrkt6V9JCkPaq0+6mk5yVNz22+3RnjtdaRtIuk+yS9ledurKRjJH2+0Mbf3SYg6cv5OxySFi6Ue34bkKR98lyWHwMLbTy3DUpSV0lH5j9XP5D0qqTTS208vw1I0sga392Q1Du38dw2KEnfl/Rw/vP2NUmXSFq+1Kbp5tcBNLN2JmkJ4HYggAHAccCvgMGdOS6bY2sB2wFjgedqtDkS+B/gJKA/8C5wu6RlO2SENqcOI83VocCOwF3AFZIOqjTIAbUhwCXAtsBTwHBJ3+j44VorLQXcCfyENHcXAEcDpxXa+LvbHE4mzV2Z57exbQn0LjyuK9R5bhvXRcDBwClAP9Jcvl9q4/ltTD9n1u9sb+A2YBLwYG7juW1AknYErgTuI/379gigD/APScUYU9PNr3OgmbUzSUcBhwMrRcTUXHY4MAhYtlJmjUFSl4j4JP/8d2DpiOhbqF8QmACcGhHH5bKFgHHAeRFxTIcP2lpE0tIRMalUdgXQOyJWzq/HAvdGxH75dRfgMeCxiPhhR4/Z2kbSCcCBwBLAF/B3t+FJ6gPcAPyBFEhbJCLe9e/NjUvSPsCF5LmsUu+5bVCStgFuAtaOiKdrtPH8Nom84vsN4G8RcYDntnFJugpYNSJ6Fsp2BIYBa0bEM806v16BZtb+tgVGlAJlVwHdgM07Z0g2pyrBszo2BhYFri685z3SXxC3bcehWRuVg2fZI8DyAJK+CqzGrHP7CXANnttG9RZQ2cLp726DU0qNcDZppXf5++z5bV6e28a1H3BnreBZ5vltHtuQ/sPqyvzac9u4Pge8XSr7b35Wfm7K+XUAzaz9rQ48WyyIiH8D03KdNZfVgY+B50vlz+D5bkS9mblVtzJ/z5baPAMsKemLHTYqm2OSFpDUXdKmpG1Df4m0HN/f3cY3kLSS8NwqdZ7fxveipI+U8hfuXyj33DauDYHnJJ0jaapSruDrSnmUPL/N4/vAq8A9+bXntnFdAGwmaS9Ji0paDfg9swbEm3J+HUAza39LMDMiXzQl11lzWQJ4NyI+LpVPAbqrkLDc5m1KhwPsBJyaiyrf1/L3eUqp3uZt7+XHPcAo4De53N/dBiZpKeB44LCImFGliee3cY0n5dD5ESmHzv3AEEmH5nrPbeNaFtgHWIcUXNkX6AlcL6myisXz2wQkdSfll706ZuaQ8tw2qIj4B+m7O5S0Em0ssADwvUKzppzfrp09ADMzs3mNpB7AFcCwiLioUwdjc9vGQHdgA+B3wDmkRMfW2E4A7o+Imzt7IDZ3RcQIYESh6JacW+cYSWd20rBs7lB+DIiItwAkjSf958aWwB2dODabu/oDCzFz+6Y1MElbkA7VOhO4BfgSKb/39ZK+UyVo1jQcQDNrf1OAxaqUL8HMlSvWPKYAC0taoPSHxxLAtIj4sJPGZS0kaUnSXwZeAX5QqKp8Xxdj1lVoS5TqbR4WEQ/nH0dLmgRcLOlU/N1tWJLWIuVS6iNp8VzcPT8vJuljPL/N5u/AbkAPPLeNbArwUiV4lo0GPgTWJAXQPL/N4fvACxExplDmuW1cpwI3RsQRlQJJj5LSnAwgnZLclPPrLZxm7e9ZSvu8Ja1A+st9OZeSNb5nSUuYv1Yq/0wuPJv35C0Gw0mJ5XeIiGmF6sr8lfM2rA5Mjog3O2CINndVgmkr4+9uI1uVlND4/0h/YZ/CzDxor5IOFvD8NpcoPHtuG9czzEw4XiSgcmiT57fBSVqMlDS+vPrMc9u4VgceLRZExFjgfWCVXNSU8+sAmln7uwXYWtIihbLdSb/BjOqcIVk7ug+YCuxaKchBmf6kXws2j5LUlXSi5qrANhExsVgfES+RDhQozm2X/Npz25g2yc8v4+9uIxsNbFF6nJTrtgNOxvPbbHYhnbT6Cp7bRjYc+KakpQtlfUgB8cfya89v49uZdMBLOYDmuW1crwDrFQskrQF0A8bloqacX2/hNGt/Q0gnvV0n6STgq6Q94qdFxNTOHJi1Xv6Nf7v88svAopJ2ya9vjohpkk4E/kfSFNL/sBxG+g+Lszt8wNYafybN7S+BpXJS8opHIuID0nf3MknjgHuBvUkBtz07dqjWWpL+CdwOPEU6FWoT4FfA3yLixdzG390GFBGTgJHFspzHEOCeiHg3l3l+G5Cka4F/AY+TVjPsnh8HR8QnwHTPbcMaSvo78k2S/gAsQgp+3x4RowEiwvPb+L4PPBYRzxQLPbcNbQhwuqTXmZkD7Xek4NnN0Lzz6wCaWTuLiCn5NL9zgJtIuZNOJ/1D3BrPMqRVSkWV1yuT/uA4kfSHw1HAUsAYYKuImNBBY7Q50y8/V0tKvTIwLiKulLQwcATpVLinSFs9n+ygMdqce5B0YlQP4CPgJdJ3dEihjb+7zc3z25jGknLcrUDa2vc0sFdEXFpo47ltQBExVdKWwFnAVaTcZ8OAQ0tNPb8NKq8u/Dbp70zVeG4b01mk7+sBwEDSv29HA0dFxHuFdk03v5p5iqyZmZmZmZmZmZmVOQeamZmZmZmZmZlZHQ6gmZmZmZmZmZmZ1eEAmpmZmZmZmZmZWR0OoJmZmZmZmZmZmdXhAJqZmZmZmZmZmVkdDqCZmZmZmZmZmZnV4QCamZmZmZmZmZlZHQ6gmZmZmTUgSSEp6tQfntuMl7RmR47NzMzMrNk4gGZmZmbWZCQdDZwEvA70jYinO3lIZmZmZg3NATQzMzOzJiLpWOD3wKuk4NnYTh6SmZmZWcNzAM3MzMysSUg6HhgE/BvYPCKer9Gup6RrJU2U9IGkVyT9WdJydfoeWdk2WuVxUantOEnjqvTRQ9J7+T2DSuWf6SfX7ZPr9qlS9xVJ50h6KX+OtyTdKGn9Gp9hAUkDJd0r6W1J70t6QdL/Slq1BZ+z+BhZ5958JOlVSTdI6l1jLK2egyp99C3fy1y+jKSnJX0oaUAuWz23vatOf09ImlEZQ7F/Sb0l3Z7v2zuSRkjqNaf3udB2MUl/lDRW0nRJU3Lf36nzeYuPqZKelHS0pG4tvXdmZmat1bWzB2BmZmZmbSfpROAIYBywRUSMq9FuB+BaQMDfgVeAnsABwABJm0bEy3UuNbjw8+LAL1sxzDOB7q1oX5Ok9YBbgSWBEcB1wNLATsBoSTtHxM2F9p8HhgNbAf8BrgCmAj2AnYHRwPPARcDIwqXWAQYAw4BHC+Xjqgyrcm+6AmsAOwLbSVovIp4sjKWtc1CTpKWBO4BVgd0jYhhARDybg2dbSFotIp4rvW9j4BvAtRExvtTthsBRwO3AucDXgO8CfST1i4h7Cv209D4jaXHgXmBN4EHgDNIc7gbcKumAiDivysccxcw5WhzYgbTq8hvAHi29V2ZmZq3hAJqZmZlZg5N0KnBYftm/TvBsYeBi0t8B+5YCH0cAJwLnAf2qvL0rQEQMKrynBy0MoOWg0Y6kQEl5hVjlMAS1sK+uwNXAwqRg4ahC3fL5Gn+V1CMiPshVg0hBnZuAXQvlSPoCsGj+fBeVrrUPKYB2Q7murHhv8nsPAs4CtgOezGVtmYO6JC1JCnKtAewREdeVmvwZ2AL4GfDrUt3P8nO1gNU2wEERcU7hWgOAG4ALJH09Ij7JVYNowX3OTiIFz4YCAyMicruTgDHAWZJGVPn1PLL06/C3wLOkeTIzM2sX3sJpZmZm1sAknUkKnr2fi8qBkaIBpBVbfysGbrJTSauqtpK0YpX3fg74oEp5S8bYjRRIeg04rkqTN0lBtJVa2OX2wCrA2cXgGUBEvA78CVgW+Ha+/gLAz0n3aGAxqJPf80FEvNniD9Rylf+sfqNQ1pY5qCmv5rqVtArrhxFxTZVmNwDjgX1yMKv43t2AF0kBuLIXSMG3T+WVbaNIq9E2y/20+D7nlWo/BN4FjqoEz3K750m/Xj4P7NWCj98FWIBZ77OZmdlc5RVoZmZmZo3tYGAssC1wPbC3pJsi4toqbdfLz3eWKyLiI0l3k7barUvKo1a0KDB9Dsf4W2BlYHdSwKR87WmSniBtCfwhaRvh++V2BZW8YiuV839llTxbawA3A6sDiwEP5ABbuyiMpStpZVV/4BbSarmKtsxBLYuStrH2JG0zvbpao9z/+cDvgO+RtlcC/AjoBgwtBrIK7imsMCsaCWyexzqK1t3nr5O2894bEZOr1N8JHJP7LutbuNdLkO5zN1LwzszMrF04gGZmZmbW2J4Gvh0Rb0j6AWnr23mS7quSy2qx/Fwup1S+eJW6pYGJrR1cThr/G+D2iLhaUt8aTQ8AbgQuBS6V6u7mXCo/7zqbyy+cnyuf57XZDrhtji29ngjcD3xUKGvLHNRyMGkV1t1AH9L9PqlG26HA0cD+zAyg/Qz4ELiwxnsm1CivrPiqfKbW3Oe23IfN86PoVtLJs2ZmZu3CWzjNzMzMGlvfiHgDICKeAo4kBZgu1GejUG/n52Vr9LVcqR2QTkokBdDmJLH9OaTcZr+o1ygi7iOtYNqbFIganB/DqjSvjG9ARKjOo5LU/7/5+ctzMP4Wq1yXtJ1wRVKAajBpO2J57K2ag9noQgpA9gOeAI6TtE6NMb5GClT2ySdzVg4PuL7ONtYv1SivfIbKWFtzn9tyHwYX7vXCpK26qwN357x8ZmZmc50DaGZmZmYNrErQ4yxSHqutgQNLdY/k577lfnJi/s3yy4dL1ZUtk2NaMzZJu5CCOqdExNjZtY+ISRFxSUQcFxGDcqL4G6o0vT8/b1alrppnScGdb+VDBtpVRHwSEf+JiENJAaA9C9VzOgf1DImI83LOsR+S8sldJmnBGu0r+cz2p/7hARWbSqr274a++bnymVpzn8cC04C1cw62si3yc937EBHvRcSdpBM8u5NO+jQzM5vrHEAzMzMzayI5h9U+wGTgT5JWL1TfkMv3kLRR6a2HkPKU3R4Rn+beygcAHJlf/r0VQ+kGnA68ApzQms/QAsNICe8PlLRdtQaSekvqDhARH5OCRt2AIcUE+rnt5yV9cS6PEUmrAIuUils9By3w6dbaiHictEVzLdKJntXcATxHWu23GzA2Iu6q0/+qlPKL5VM4NycdMHBPvnaL73NEfAhcTro/x5farULaljqDtKW3JdbOz9VyuJmZmbWZc6CZmZmZNZmIeE3SQFIy+csk9Y6IGRHxrqT9gGuAUZKuISWq70laKfYGaVUSAJIOAQ4lbUc8KyIeKV+rjmXy804RMa3tn2qmiJgh6bukxPn/kHQfKXn+NGAFYH3gq6RtgJVrDwY2JCWcf07ScOCd3L4fKW/YRW0ZVyGxfRdgedJqqC7AkMLYWzUHc+g00kmlB0saHhGznKwZESFpSG4HKS9aPf8ETpW0LfAY6eTN75IOldivdMBAa+7zkaQVd7+QtD5wF2mr8G6kwNovIqLatuHiIQILARuQcr9NpsYBCmZmZm3lAJqZmZlZE4qIayRdSjphcTDpJEwiYpikTfLrrUnJ3N8gBXmOL52euCUp79lvI+LyORjGzRFRLYdZm0XE45LWBg4DdgD2BT4hJZ9/hJRHbVKh/YeStgEGAnuRVl8JeJ10eunouTCsyiECka/9DHA+cElp7K2Zg1bLAbK9gceBiyR9MyKmlJpdBJxCOjzg4tl0+QBwHGml2C9I9+1O4OiIeLB07Rbf54iYLKk3cBQpIHcY8D7wL+DkiLi1xniKhwhMJx1acB7wp/Y8ZdXMzOZvqn5StZmZmZmZNat8GupdwGUR8aPZtBmc89GZmZnNt5wDzczMzMxs/nN4fj6nU0dhZmbWILyF08zMzMxsPiDpm6Ttrj2BbYHhEfFA547KzMysMTiAZmZmZmY2f+gJ/AGYSjrE4Of1m5uZmVmFc6CZmZmZmZmZmZnV4RxoZmZmZmZmZmZmdTiAZmZmZmZmZmZmVocDaGZmZmZmZmZmZnU4gGZmZmZmZmZmZlaHA2hmZmZmZmZmZmZ1OIBmZmZmZmZmZmZWx/8DAACEP4jmiS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 l="14275" t="39583" r="31845" b="10417"/>
          <a:stretch>
            <a:fillRect/>
          </a:stretch>
        </p:blipFill>
        <p:spPr bwMode="auto">
          <a:xfrm>
            <a:off x="2127250" y="1539875"/>
            <a:ext cx="78867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 l="7833" t="29167" r="32430" b="22917"/>
          <a:stretch>
            <a:fillRect/>
          </a:stretch>
        </p:blipFill>
        <p:spPr bwMode="auto">
          <a:xfrm>
            <a:off x="10509250" y="1692275"/>
            <a:ext cx="811033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5" cstate="print"/>
          <a:srcRect l="13690" t="38542" r="32430" b="11458"/>
          <a:stretch>
            <a:fillRect/>
          </a:stretch>
        </p:blipFill>
        <p:spPr bwMode="auto">
          <a:xfrm>
            <a:off x="1822450" y="5883275"/>
            <a:ext cx="83248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6" cstate="print"/>
          <a:srcRect l="11933" t="30208" r="31845" b="20833"/>
          <a:stretch>
            <a:fillRect/>
          </a:stretch>
        </p:blipFill>
        <p:spPr bwMode="auto">
          <a:xfrm>
            <a:off x="10509250" y="5730875"/>
            <a:ext cx="824905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255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684325"/>
            <a:ext cx="17068800" cy="601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Рекомендации для Заказчика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Направления подготовки: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разработка-1С;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мобильная разработка;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PHP-</a:t>
            </a: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разработка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kern="0" spc="-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Стоимость курса: кол-во часов обучения * 128,3 + 21020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sz="3200" b="1" kern="0" spc="-200" dirty="0" smtClean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 smtClean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</p:spTree>
    <p:extLst>
      <p:ext uri="{BB962C8B-B14F-4D97-AF65-F5344CB8AC3E}">
        <p14:creationId xmlns="" xmlns:p14="http://schemas.microsoft.com/office/powerpoint/2010/main" val="2532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 err="1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Дашборд</a:t>
            </a:r>
            <a:endParaRPr lang="ru-RU" sz="50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0761" t="18156" r="15447" b="6250"/>
          <a:stretch>
            <a:fillRect/>
          </a:stretch>
        </p:blipFill>
        <p:spPr bwMode="auto">
          <a:xfrm>
            <a:off x="1822450" y="1844675"/>
            <a:ext cx="15901513" cy="915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413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761" t="17708" r="15447" b="8333"/>
          <a:stretch>
            <a:fillRect/>
          </a:stretch>
        </p:blipFill>
        <p:spPr bwMode="auto">
          <a:xfrm>
            <a:off x="1822450" y="1844674"/>
            <a:ext cx="16154400" cy="910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 err="1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Дашборд</a:t>
            </a:r>
            <a:endParaRPr lang="ru-RU" sz="50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 err="1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Дашборд</a:t>
            </a:r>
            <a:endParaRPr lang="ru-RU" sz="50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 l="2562" t="19792" r="27745" b="10417"/>
          <a:stretch>
            <a:fillRect/>
          </a:stretch>
        </p:blipFill>
        <p:spPr bwMode="auto">
          <a:xfrm>
            <a:off x="1593850" y="1844675"/>
            <a:ext cx="16221855" cy="908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Группа 125"/>
          <p:cNvGrpSpPr/>
          <p:nvPr/>
        </p:nvGrpSpPr>
        <p:grpSpPr>
          <a:xfrm>
            <a:off x="0" y="0"/>
            <a:ext cx="2953385" cy="11308579"/>
            <a:chOff x="0" y="0"/>
            <a:chExt cx="2953385" cy="11308579"/>
          </a:xfrm>
        </p:grpSpPr>
        <p:grpSp>
          <p:nvGrpSpPr>
            <p:cNvPr id="125" name="Группа 124"/>
            <p:cNvGrpSpPr/>
            <p:nvPr/>
          </p:nvGrpSpPr>
          <p:grpSpPr>
            <a:xfrm>
              <a:off x="0" y="0"/>
              <a:ext cx="2953385" cy="11308579"/>
              <a:chOff x="0" y="0"/>
              <a:chExt cx="2953385" cy="11308579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0" y="29957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0" y="2836165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5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33"/>
                    </a:lnTo>
                    <a:lnTo>
                      <a:pt x="2952789" y="14773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0" y="5372224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0" y="7908262"/>
                <a:ext cx="295338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2953385" h="147954">
                    <a:moveTo>
                      <a:pt x="2952789" y="0"/>
                    </a:moveTo>
                    <a:lnTo>
                      <a:pt x="0" y="0"/>
                    </a:lnTo>
                    <a:lnTo>
                      <a:pt x="0" y="147723"/>
                    </a:lnTo>
                    <a:lnTo>
                      <a:pt x="2952789" y="147723"/>
                    </a:lnTo>
                    <a:lnTo>
                      <a:pt x="2952789" y="0"/>
                    </a:lnTo>
                    <a:close/>
                  </a:path>
                </a:pathLst>
              </a:custGeom>
              <a:solidFill>
                <a:srgbClr val="0D596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24" name="Группа 123"/>
              <p:cNvGrpSpPr/>
              <p:nvPr/>
            </p:nvGrpSpPr>
            <p:grpSpPr>
              <a:xfrm>
                <a:off x="0" y="0"/>
                <a:ext cx="2953385" cy="11308579"/>
                <a:chOff x="0" y="0"/>
                <a:chExt cx="2953385" cy="11308579"/>
              </a:xfrm>
            </p:grpSpPr>
            <p:grpSp>
              <p:nvGrpSpPr>
                <p:cNvPr id="26" name="object 26"/>
                <p:cNvGrpSpPr/>
                <p:nvPr/>
              </p:nvGrpSpPr>
              <p:grpSpPr>
                <a:xfrm>
                  <a:off x="0" y="0"/>
                  <a:ext cx="2953385" cy="299720"/>
                  <a:chOff x="0" y="0"/>
                  <a:chExt cx="2953385" cy="299720"/>
                </a:xfrm>
              </p:grpSpPr>
              <p:sp>
                <p:nvSpPr>
                  <p:cNvPr id="27" name="object 27"/>
                  <p:cNvSpPr/>
                  <p:nvPr/>
                </p:nvSpPr>
                <p:spPr>
                  <a:xfrm>
                    <a:off x="0" y="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8" name="object 28"/>
                  <p:cNvSpPr/>
                  <p:nvPr/>
                </p:nvSpPr>
                <p:spPr>
                  <a:xfrm>
                    <a:off x="0" y="1477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29" name="object 29"/>
                <p:cNvGrpSpPr/>
                <p:nvPr/>
              </p:nvGrpSpPr>
              <p:grpSpPr>
                <a:xfrm>
                  <a:off x="0" y="447295"/>
                  <a:ext cx="2953385" cy="447675"/>
                  <a:chOff x="0" y="447295"/>
                  <a:chExt cx="2953385" cy="447675"/>
                </a:xfrm>
              </p:grpSpPr>
              <p:sp>
                <p:nvSpPr>
                  <p:cNvPr id="30" name="object 30"/>
                  <p:cNvSpPr/>
                  <p:nvPr/>
                </p:nvSpPr>
                <p:spPr>
                  <a:xfrm>
                    <a:off x="0" y="44729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1" name="object 31"/>
                  <p:cNvSpPr/>
                  <p:nvPr/>
                </p:nvSpPr>
                <p:spPr>
                  <a:xfrm>
                    <a:off x="0" y="5991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2" name="object 32"/>
                  <p:cNvSpPr/>
                  <p:nvPr/>
                </p:nvSpPr>
                <p:spPr>
                  <a:xfrm>
                    <a:off x="0" y="74686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33" name="object 33"/>
                <p:cNvGrpSpPr/>
                <p:nvPr/>
              </p:nvGrpSpPr>
              <p:grpSpPr>
                <a:xfrm>
                  <a:off x="0" y="894590"/>
                  <a:ext cx="2953385" cy="1641475"/>
                  <a:chOff x="0" y="894590"/>
                  <a:chExt cx="2953385" cy="1641475"/>
                </a:xfrm>
              </p:grpSpPr>
              <p:sp>
                <p:nvSpPr>
                  <p:cNvPr id="34" name="object 34"/>
                  <p:cNvSpPr/>
                  <p:nvPr/>
                </p:nvSpPr>
                <p:spPr>
                  <a:xfrm>
                    <a:off x="0" y="104642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5" name="object 35"/>
                  <p:cNvSpPr/>
                  <p:nvPr/>
                </p:nvSpPr>
                <p:spPr>
                  <a:xfrm>
                    <a:off x="0" y="89459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6" name="object 36"/>
                  <p:cNvSpPr/>
                  <p:nvPr/>
                </p:nvSpPr>
                <p:spPr>
                  <a:xfrm>
                    <a:off x="0" y="11941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7" name="object 37"/>
                  <p:cNvSpPr/>
                  <p:nvPr/>
                </p:nvSpPr>
                <p:spPr>
                  <a:xfrm>
                    <a:off x="0" y="13418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8" name="object 38"/>
                  <p:cNvSpPr/>
                  <p:nvPr/>
                </p:nvSpPr>
                <p:spPr>
                  <a:xfrm>
                    <a:off x="0" y="149373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9" name="object 39"/>
                  <p:cNvSpPr/>
                  <p:nvPr/>
                </p:nvSpPr>
                <p:spPr>
                  <a:xfrm>
                    <a:off x="0" y="16414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0" name="object 40"/>
                  <p:cNvSpPr/>
                  <p:nvPr/>
                </p:nvSpPr>
                <p:spPr>
                  <a:xfrm>
                    <a:off x="0" y="179329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1" name="object 41"/>
                  <p:cNvSpPr/>
                  <p:nvPr/>
                </p:nvSpPr>
                <p:spPr>
                  <a:xfrm>
                    <a:off x="0" y="19410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2" name="object 42"/>
                  <p:cNvSpPr/>
                  <p:nvPr/>
                </p:nvSpPr>
                <p:spPr>
                  <a:xfrm>
                    <a:off x="0" y="208875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3" name="object 43"/>
                  <p:cNvSpPr/>
                  <p:nvPr/>
                </p:nvSpPr>
                <p:spPr>
                  <a:xfrm>
                    <a:off x="0" y="22405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4" name="object 44"/>
                  <p:cNvSpPr/>
                  <p:nvPr/>
                </p:nvSpPr>
                <p:spPr>
                  <a:xfrm>
                    <a:off x="0" y="238832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6" name="object 46"/>
                <p:cNvGrpSpPr/>
                <p:nvPr/>
              </p:nvGrpSpPr>
              <p:grpSpPr>
                <a:xfrm>
                  <a:off x="0" y="2536593"/>
                  <a:ext cx="2953385" cy="299720"/>
                  <a:chOff x="0" y="2536593"/>
                  <a:chExt cx="2953385" cy="299720"/>
                </a:xfrm>
              </p:grpSpPr>
              <p:sp>
                <p:nvSpPr>
                  <p:cNvPr id="47" name="object 47"/>
                  <p:cNvSpPr/>
                  <p:nvPr/>
                </p:nvSpPr>
                <p:spPr>
                  <a:xfrm>
                    <a:off x="0" y="253659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8" name="object 48"/>
                  <p:cNvSpPr/>
                  <p:nvPr/>
                </p:nvSpPr>
                <p:spPr>
                  <a:xfrm>
                    <a:off x="0" y="268432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49" name="object 49"/>
                <p:cNvGrpSpPr/>
                <p:nvPr/>
              </p:nvGrpSpPr>
              <p:grpSpPr>
                <a:xfrm>
                  <a:off x="0" y="2983888"/>
                  <a:ext cx="2953385" cy="447675"/>
                  <a:chOff x="0" y="2983888"/>
                  <a:chExt cx="2953385" cy="447675"/>
                </a:xfrm>
              </p:grpSpPr>
              <p:sp>
                <p:nvSpPr>
                  <p:cNvPr id="50" name="object 50"/>
                  <p:cNvSpPr/>
                  <p:nvPr/>
                </p:nvSpPr>
                <p:spPr>
                  <a:xfrm>
                    <a:off x="0" y="2983888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1" name="object 51"/>
                  <p:cNvSpPr/>
                  <p:nvPr/>
                </p:nvSpPr>
                <p:spPr>
                  <a:xfrm>
                    <a:off x="0" y="313573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2" name="object 52"/>
                  <p:cNvSpPr/>
                  <p:nvPr/>
                </p:nvSpPr>
                <p:spPr>
                  <a:xfrm>
                    <a:off x="0" y="328346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53" name="object 53"/>
                <p:cNvGrpSpPr/>
                <p:nvPr/>
              </p:nvGrpSpPr>
              <p:grpSpPr>
                <a:xfrm>
                  <a:off x="0" y="3431183"/>
                  <a:ext cx="2953385" cy="1641475"/>
                  <a:chOff x="0" y="3431183"/>
                  <a:chExt cx="2953385" cy="1641475"/>
                </a:xfrm>
              </p:grpSpPr>
              <p:sp>
                <p:nvSpPr>
                  <p:cNvPr id="54" name="object 54"/>
                  <p:cNvSpPr/>
                  <p:nvPr/>
                </p:nvSpPr>
                <p:spPr>
                  <a:xfrm>
                    <a:off x="0" y="358302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5" name="object 55"/>
                  <p:cNvSpPr/>
                  <p:nvPr/>
                </p:nvSpPr>
                <p:spPr>
                  <a:xfrm>
                    <a:off x="0" y="343118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6" name="object 56"/>
                  <p:cNvSpPr/>
                  <p:nvPr/>
                </p:nvSpPr>
                <p:spPr>
                  <a:xfrm>
                    <a:off x="0" y="373075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7" name="object 57"/>
                  <p:cNvSpPr/>
                  <p:nvPr/>
                </p:nvSpPr>
                <p:spPr>
                  <a:xfrm>
                    <a:off x="0" y="387848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8" name="object 58"/>
                  <p:cNvSpPr/>
                  <p:nvPr/>
                </p:nvSpPr>
                <p:spPr>
                  <a:xfrm>
                    <a:off x="0" y="403032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9" name="object 59"/>
                  <p:cNvSpPr/>
                  <p:nvPr/>
                </p:nvSpPr>
                <p:spPr>
                  <a:xfrm>
                    <a:off x="0" y="417805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0" name="object 60"/>
                  <p:cNvSpPr/>
                  <p:nvPr/>
                </p:nvSpPr>
                <p:spPr>
                  <a:xfrm>
                    <a:off x="0" y="43298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1" name="object 61"/>
                  <p:cNvSpPr/>
                  <p:nvPr/>
                </p:nvSpPr>
                <p:spPr>
                  <a:xfrm>
                    <a:off x="0" y="447761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2" name="object 62"/>
                  <p:cNvSpPr/>
                  <p:nvPr/>
                </p:nvSpPr>
                <p:spPr>
                  <a:xfrm>
                    <a:off x="0" y="462534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3" name="object 63"/>
                  <p:cNvSpPr/>
                  <p:nvPr/>
                </p:nvSpPr>
                <p:spPr>
                  <a:xfrm>
                    <a:off x="0" y="477719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4" name="object 64"/>
                  <p:cNvSpPr/>
                  <p:nvPr/>
                </p:nvSpPr>
                <p:spPr>
                  <a:xfrm>
                    <a:off x="0" y="49249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6" name="object 66"/>
                <p:cNvGrpSpPr/>
                <p:nvPr/>
              </p:nvGrpSpPr>
              <p:grpSpPr>
                <a:xfrm>
                  <a:off x="0" y="5072641"/>
                  <a:ext cx="2953385" cy="299720"/>
                  <a:chOff x="0" y="5072641"/>
                  <a:chExt cx="2953385" cy="299720"/>
                </a:xfrm>
              </p:grpSpPr>
              <p:sp>
                <p:nvSpPr>
                  <p:cNvPr id="67" name="object 67"/>
                  <p:cNvSpPr/>
                  <p:nvPr/>
                </p:nvSpPr>
                <p:spPr>
                  <a:xfrm>
                    <a:off x="0" y="507264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" name="object 68"/>
                  <p:cNvSpPr/>
                  <p:nvPr/>
                </p:nvSpPr>
                <p:spPr>
                  <a:xfrm>
                    <a:off x="0" y="52203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69" name="object 69"/>
                <p:cNvGrpSpPr/>
                <p:nvPr/>
              </p:nvGrpSpPr>
              <p:grpSpPr>
                <a:xfrm>
                  <a:off x="0" y="5519936"/>
                  <a:ext cx="2953385" cy="447675"/>
                  <a:chOff x="0" y="5519936"/>
                  <a:chExt cx="2953385" cy="447675"/>
                </a:xfrm>
              </p:grpSpPr>
              <p:sp>
                <p:nvSpPr>
                  <p:cNvPr id="70" name="object 70"/>
                  <p:cNvSpPr/>
                  <p:nvPr/>
                </p:nvSpPr>
                <p:spPr>
                  <a:xfrm>
                    <a:off x="0" y="5519936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" name="object 71"/>
                  <p:cNvSpPr/>
                  <p:nvPr/>
                </p:nvSpPr>
                <p:spPr>
                  <a:xfrm>
                    <a:off x="0" y="56717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2" name="object 72"/>
                  <p:cNvSpPr/>
                  <p:nvPr/>
                </p:nvSpPr>
                <p:spPr>
                  <a:xfrm>
                    <a:off x="0" y="581950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73" name="object 73"/>
                <p:cNvGrpSpPr/>
                <p:nvPr/>
              </p:nvGrpSpPr>
              <p:grpSpPr>
                <a:xfrm>
                  <a:off x="0" y="5967231"/>
                  <a:ext cx="2953385" cy="1641475"/>
                  <a:chOff x="0" y="5967231"/>
                  <a:chExt cx="2953385" cy="1641475"/>
                </a:xfrm>
              </p:grpSpPr>
              <p:sp>
                <p:nvSpPr>
                  <p:cNvPr id="74" name="object 74"/>
                  <p:cNvSpPr/>
                  <p:nvPr/>
                </p:nvSpPr>
                <p:spPr>
                  <a:xfrm>
                    <a:off x="0" y="6119070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" name="object 75"/>
                  <p:cNvSpPr/>
                  <p:nvPr/>
                </p:nvSpPr>
                <p:spPr>
                  <a:xfrm>
                    <a:off x="0" y="5967231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" name="object 76"/>
                  <p:cNvSpPr/>
                  <p:nvPr/>
                </p:nvSpPr>
                <p:spPr>
                  <a:xfrm>
                    <a:off x="0" y="626680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" name="object 77"/>
                  <p:cNvSpPr/>
                  <p:nvPr/>
                </p:nvSpPr>
                <p:spPr>
                  <a:xfrm>
                    <a:off x="0" y="641452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" name="object 78"/>
                  <p:cNvSpPr/>
                  <p:nvPr/>
                </p:nvSpPr>
                <p:spPr>
                  <a:xfrm>
                    <a:off x="0" y="656637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" name="object 79"/>
                  <p:cNvSpPr/>
                  <p:nvPr/>
                </p:nvSpPr>
                <p:spPr>
                  <a:xfrm>
                    <a:off x="0" y="671409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" name="object 80"/>
                  <p:cNvSpPr/>
                  <p:nvPr/>
                </p:nvSpPr>
                <p:spPr>
                  <a:xfrm>
                    <a:off x="0" y="686593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" name="object 81"/>
                  <p:cNvSpPr/>
                  <p:nvPr/>
                </p:nvSpPr>
                <p:spPr>
                  <a:xfrm>
                    <a:off x="0" y="701367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" name="object 82"/>
                  <p:cNvSpPr/>
                  <p:nvPr/>
                </p:nvSpPr>
                <p:spPr>
                  <a:xfrm>
                    <a:off x="0" y="7161394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" name="object 83"/>
                  <p:cNvSpPr/>
                  <p:nvPr/>
                </p:nvSpPr>
                <p:spPr>
                  <a:xfrm>
                    <a:off x="0" y="731324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" name="object 84"/>
                  <p:cNvSpPr/>
                  <p:nvPr/>
                </p:nvSpPr>
                <p:spPr>
                  <a:xfrm>
                    <a:off x="0" y="7460966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6" name="object 86"/>
                <p:cNvGrpSpPr/>
                <p:nvPr/>
              </p:nvGrpSpPr>
              <p:grpSpPr>
                <a:xfrm>
                  <a:off x="0" y="7608689"/>
                  <a:ext cx="2953385" cy="299720"/>
                  <a:chOff x="0" y="7608689"/>
                  <a:chExt cx="2953385" cy="299720"/>
                </a:xfrm>
              </p:grpSpPr>
              <p:sp>
                <p:nvSpPr>
                  <p:cNvPr id="87" name="object 87"/>
                  <p:cNvSpPr/>
                  <p:nvPr/>
                </p:nvSpPr>
                <p:spPr>
                  <a:xfrm>
                    <a:off x="0" y="760868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8" name="object 88"/>
                  <p:cNvSpPr/>
                  <p:nvPr/>
                </p:nvSpPr>
                <p:spPr>
                  <a:xfrm>
                    <a:off x="0" y="775642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89" name="object 89"/>
                <p:cNvGrpSpPr/>
                <p:nvPr/>
              </p:nvGrpSpPr>
              <p:grpSpPr>
                <a:xfrm>
                  <a:off x="0" y="8055985"/>
                  <a:ext cx="2953385" cy="447675"/>
                  <a:chOff x="0" y="8055985"/>
                  <a:chExt cx="2953385" cy="447675"/>
                </a:xfrm>
              </p:grpSpPr>
              <p:sp>
                <p:nvSpPr>
                  <p:cNvPr id="90" name="object 90"/>
                  <p:cNvSpPr/>
                  <p:nvPr/>
                </p:nvSpPr>
                <p:spPr>
                  <a:xfrm>
                    <a:off x="0" y="805598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1" name="object 91"/>
                  <p:cNvSpPr/>
                  <p:nvPr/>
                </p:nvSpPr>
                <p:spPr>
                  <a:xfrm>
                    <a:off x="0" y="8207833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2" name="object 92"/>
                  <p:cNvSpPr/>
                  <p:nvPr/>
                </p:nvSpPr>
                <p:spPr>
                  <a:xfrm>
                    <a:off x="0" y="8355557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93" name="object 93"/>
                <p:cNvGrpSpPr/>
                <p:nvPr/>
              </p:nvGrpSpPr>
              <p:grpSpPr>
                <a:xfrm>
                  <a:off x="0" y="8503280"/>
                  <a:ext cx="2953385" cy="1641475"/>
                  <a:chOff x="0" y="8503280"/>
                  <a:chExt cx="2953385" cy="1641475"/>
                </a:xfrm>
              </p:grpSpPr>
              <p:sp>
                <p:nvSpPr>
                  <p:cNvPr id="94" name="object 94"/>
                  <p:cNvSpPr/>
                  <p:nvPr/>
                </p:nvSpPr>
                <p:spPr>
                  <a:xfrm>
                    <a:off x="0" y="865511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5" name="object 95"/>
                  <p:cNvSpPr/>
                  <p:nvPr/>
                </p:nvSpPr>
                <p:spPr>
                  <a:xfrm>
                    <a:off x="0" y="8503280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6" name="object 96"/>
                  <p:cNvSpPr/>
                  <p:nvPr/>
                </p:nvSpPr>
                <p:spPr>
                  <a:xfrm>
                    <a:off x="0" y="880286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59BF9C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7" name="object 97"/>
                  <p:cNvSpPr/>
                  <p:nvPr/>
                </p:nvSpPr>
                <p:spPr>
                  <a:xfrm>
                    <a:off x="0" y="8950575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8" name="object 98"/>
                  <p:cNvSpPr/>
                  <p:nvPr/>
                </p:nvSpPr>
                <p:spPr>
                  <a:xfrm>
                    <a:off x="0" y="910242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9" name="object 99"/>
                  <p:cNvSpPr/>
                  <p:nvPr/>
                </p:nvSpPr>
                <p:spPr>
                  <a:xfrm>
                    <a:off x="0" y="9250157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0" name="object 100"/>
                  <p:cNvSpPr/>
                  <p:nvPr/>
                </p:nvSpPr>
                <p:spPr>
                  <a:xfrm>
                    <a:off x="0" y="940198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1" name="object 101"/>
                  <p:cNvSpPr/>
                  <p:nvPr/>
                </p:nvSpPr>
                <p:spPr>
                  <a:xfrm>
                    <a:off x="0" y="9549719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2" name="object 102"/>
                  <p:cNvSpPr/>
                  <p:nvPr/>
                </p:nvSpPr>
                <p:spPr>
                  <a:xfrm>
                    <a:off x="0" y="969744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DED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3" name="object 103"/>
                  <p:cNvSpPr/>
                  <p:nvPr/>
                </p:nvSpPr>
                <p:spPr>
                  <a:xfrm>
                    <a:off x="0" y="9849281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4" name="object 104"/>
                  <p:cNvSpPr/>
                  <p:nvPr/>
                </p:nvSpPr>
                <p:spPr>
                  <a:xfrm>
                    <a:off x="0" y="9997014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D596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6" name="object 106"/>
                <p:cNvGrpSpPr/>
                <p:nvPr/>
              </p:nvGrpSpPr>
              <p:grpSpPr>
                <a:xfrm>
                  <a:off x="0" y="10144748"/>
                  <a:ext cx="2953385" cy="299720"/>
                  <a:chOff x="0" y="10144748"/>
                  <a:chExt cx="2953385" cy="299720"/>
                </a:xfrm>
              </p:grpSpPr>
              <p:sp>
                <p:nvSpPr>
                  <p:cNvPr id="107" name="object 107"/>
                  <p:cNvSpPr/>
                  <p:nvPr/>
                </p:nvSpPr>
                <p:spPr>
                  <a:xfrm>
                    <a:off x="0" y="10144748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8A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8" name="object 108"/>
                  <p:cNvSpPr/>
                  <p:nvPr/>
                </p:nvSpPr>
                <p:spPr>
                  <a:xfrm>
                    <a:off x="0" y="10292472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09" name="object 109"/>
                <p:cNvGrpSpPr/>
                <p:nvPr/>
              </p:nvGrpSpPr>
              <p:grpSpPr>
                <a:xfrm>
                  <a:off x="0" y="10592033"/>
                  <a:ext cx="2953385" cy="447675"/>
                  <a:chOff x="0" y="10592033"/>
                  <a:chExt cx="2953385" cy="447675"/>
                </a:xfrm>
              </p:grpSpPr>
              <p:sp>
                <p:nvSpPr>
                  <p:cNvPr id="110" name="object 110"/>
                  <p:cNvSpPr/>
                  <p:nvPr/>
                </p:nvSpPr>
                <p:spPr>
                  <a:xfrm>
                    <a:off x="0" y="10592033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38"/>
                        </a:lnTo>
                        <a:lnTo>
                          <a:pt x="2952789" y="151838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7692B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1" name="object 111"/>
                  <p:cNvSpPr/>
                  <p:nvPr/>
                </p:nvSpPr>
                <p:spPr>
                  <a:xfrm>
                    <a:off x="0" y="10743882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23"/>
                        </a:lnTo>
                        <a:lnTo>
                          <a:pt x="2952789" y="14772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94E3F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2" name="object 112"/>
                  <p:cNvSpPr/>
                  <p:nvPr/>
                </p:nvSpPr>
                <p:spPr>
                  <a:xfrm>
                    <a:off x="0" y="10891605"/>
                    <a:ext cx="2953385" cy="147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47954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47733"/>
                        </a:lnTo>
                        <a:lnTo>
                          <a:pt x="2952789" y="147733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597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grpSp>
              <p:nvGrpSpPr>
                <p:cNvPr id="113" name="object 113"/>
                <p:cNvGrpSpPr/>
                <p:nvPr/>
              </p:nvGrpSpPr>
              <p:grpSpPr>
                <a:xfrm>
                  <a:off x="0" y="11039339"/>
                  <a:ext cx="2953385" cy="269240"/>
                  <a:chOff x="0" y="11039339"/>
                  <a:chExt cx="2953385" cy="269240"/>
                </a:xfrm>
              </p:grpSpPr>
              <p:sp>
                <p:nvSpPr>
                  <p:cNvPr id="114" name="object 114"/>
                  <p:cNvSpPr/>
                  <p:nvPr/>
                </p:nvSpPr>
                <p:spPr>
                  <a:xfrm>
                    <a:off x="0" y="11191167"/>
                    <a:ext cx="2953385" cy="117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17475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17389"/>
                        </a:lnTo>
                        <a:lnTo>
                          <a:pt x="2952789" y="117389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F5D1B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5" name="object 115"/>
                  <p:cNvSpPr/>
                  <p:nvPr/>
                </p:nvSpPr>
                <p:spPr>
                  <a:xfrm>
                    <a:off x="0" y="11039339"/>
                    <a:ext cx="2953385" cy="15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3385" h="152400">
                        <a:moveTo>
                          <a:pt x="2952789" y="0"/>
                        </a:moveTo>
                        <a:lnTo>
                          <a:pt x="0" y="0"/>
                        </a:lnTo>
                        <a:lnTo>
                          <a:pt x="0" y="151827"/>
                        </a:lnTo>
                        <a:lnTo>
                          <a:pt x="2952789" y="151827"/>
                        </a:lnTo>
                        <a:lnTo>
                          <a:pt x="2952789" y="0"/>
                        </a:lnTo>
                        <a:close/>
                      </a:path>
                    </a:pathLst>
                  </a:custGeom>
                  <a:solidFill>
                    <a:srgbClr val="00A6B5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  <p:sp>
          <p:nvSpPr>
            <p:cNvPr id="116" name="object 116"/>
            <p:cNvSpPr/>
            <p:nvPr/>
          </p:nvSpPr>
          <p:spPr>
            <a:xfrm>
              <a:off x="0" y="1044431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2"/>
          <p:cNvSpPr txBox="1">
            <a:spLocks noGrp="1"/>
          </p:cNvSpPr>
          <p:nvPr>
            <p:ph type="title"/>
          </p:nvPr>
        </p:nvSpPr>
        <p:spPr>
          <a:xfrm>
            <a:off x="3498850" y="2890258"/>
            <a:ext cx="6937114" cy="241906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21590">
              <a:lnSpc>
                <a:spcPts val="5770"/>
              </a:lnSpc>
              <a:spcBef>
                <a:spcPts val="1255"/>
              </a:spcBef>
            </a:pPr>
            <a:r>
              <a:rPr lang="ru-RU" sz="8000" spc="-130" dirty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Спасибо</a:t>
            </a:r>
            <a:br>
              <a:rPr lang="ru-RU" sz="8000" spc="-130" dirty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8000" spc="-130" dirty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 внимание!</a:t>
            </a:r>
            <a:endParaRPr sz="8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8" name="object 124">
            <a:extLst>
              <a:ext uri="{FF2B5EF4-FFF2-40B4-BE49-F238E27FC236}">
                <a16:creationId xmlns="" xmlns:a16="http://schemas.microsoft.com/office/drawing/2014/main" id="{ECC60396-4DA0-4E2C-BDC6-03F82576687B}"/>
              </a:ext>
            </a:extLst>
          </p:cNvPr>
          <p:cNvSpPr txBox="1"/>
          <p:nvPr/>
        </p:nvSpPr>
        <p:spPr>
          <a:xfrm>
            <a:off x="11042650" y="8778875"/>
            <a:ext cx="7010400" cy="71833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30"/>
              </a:spcBef>
            </a:pPr>
            <a:r>
              <a:rPr lang="ru-RU" sz="36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Майорова</a:t>
            </a:r>
            <a:r>
              <a:rPr lang="ru-RU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Анастасия Андреевна</a:t>
            </a:r>
            <a:endParaRPr lang="ru-RU" sz="3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16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проекта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301875"/>
            <a:ext cx="1706880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Название проекта: 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Анализ ситуации на рынке труда и </a:t>
            </a:r>
            <a:r>
              <a:rPr lang="ru-RU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онлайн-курсах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 сфере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it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0" lvl="1"/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Бизнес-цель заказчика: 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выйти на рынок 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онлайн-образования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 собственными 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онлайн-курсами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по подготовке </a:t>
            </a:r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IT-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специалистов, навыки которых будут отвечать требованиям  работодателей, предъявляемым  к соискателям.</a:t>
            </a:r>
            <a:endParaRPr lang="ru-RU" sz="3200" kern="0" spc="-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3600" b="1" kern="0" spc="-200" dirty="0" smtClean="0">
              <a:solidFill>
                <a:srgbClr val="005970"/>
              </a:solidFill>
              <a:cs typeface="Times New Roman" pitchFamily="18" charset="0"/>
            </a:endParaRPr>
          </a:p>
          <a:p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Цель исследования: 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выявить актуальные направления подготовки IT-специалистов;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изучить конкурентов;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сформировать рекомендации по ценообразованию курсов.</a:t>
            </a:r>
          </a:p>
          <a:p>
            <a:pPr lvl="1">
              <a:spcAft>
                <a:spcPts val="1200"/>
              </a:spcAft>
            </a:pPr>
            <a:endParaRPr lang="ru-RU" sz="3600" kern="0" spc="-200" dirty="0" smtClean="0"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1844675"/>
            <a:ext cx="17068800" cy="8770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Объект исследования:</a:t>
            </a:r>
          </a:p>
          <a:p>
            <a:pPr marL="720000" lvl="1">
              <a:spcAft>
                <a:spcPts val="12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рынок </a:t>
            </a:r>
            <a:r>
              <a:rPr lang="ru-RU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онлайн-обучения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 marL="720000" lvl="1">
              <a:spcAft>
                <a:spcPts val="12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рынок труда.</a:t>
            </a:r>
          </a:p>
          <a:p>
            <a:pPr lvl="1">
              <a:spcAft>
                <a:spcPts val="1200"/>
              </a:spcAft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Предмет </a:t>
            </a:r>
            <a:r>
              <a:rPr lang="ru-RU" sz="3200" kern="0" spc="-200" dirty="0">
                <a:latin typeface="Verdana" pitchFamily="34" charset="0"/>
                <a:ea typeface="Verdana" pitchFamily="34" charset="0"/>
                <a:cs typeface="Verdana" pitchFamily="34" charset="0"/>
              </a:rPr>
              <a:t>исследования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существующие курсы 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онлайн-обучения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тематическая направленность курсов;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стоимость курсов;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продолжительность обучения;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содержание курсов;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количество программ;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оценка и отзывы.</a:t>
            </a:r>
          </a:p>
          <a:p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вакансии IT-специалистов: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наиболее востребованные навыки;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наиболее востребованные вакансии;</a:t>
            </a:r>
          </a:p>
          <a:p>
            <a:pPr marL="720000"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заработная плата.</a:t>
            </a:r>
          </a:p>
          <a:p>
            <a:pPr>
              <a:lnSpc>
                <a:spcPct val="107000"/>
              </a:lnSpc>
              <a:spcAft>
                <a:spcPts val="12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проекта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1997075"/>
            <a:ext cx="17449800" cy="1091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Требования к результату анализа: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наглядное описание ситуации на рынке труда и ситуации в дополнительном профессиональном образовании (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онлайн-курсы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результат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бенчмаркинга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продуктов конкурентов;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представление выводов и рекомендаций: какие образовательные продукты нужны рынку, какую цену (или диапазон цен) можно назначить, чтобы не продешевить, но и люди могли покупать;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визуализация полученных результатов (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дашборд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отчёт по результатам исследования;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оформление результатов исследования в виде презентации и записи видео с демонстрацией </a:t>
            </a:r>
          </a:p>
          <a:p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презентации.</a:t>
            </a:r>
            <a:endParaRPr lang="ru-RU" sz="32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Риски </a:t>
            </a:r>
            <a:r>
              <a:rPr lang="ru-RU" sz="3600" b="1" kern="0" spc="-200" dirty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 условия реализации </a:t>
            </a:r>
            <a:r>
              <a:rPr lang="ru-RU" sz="3600" b="1" kern="0" spc="-200" dirty="0" smtClean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проекта: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недостаточный объем данных; 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плохое качество данных;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данные не подходят под задачи;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отсутствие закономерностей в данных;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падение покупательской способности.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A4A5C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проекта</a:t>
            </a:r>
          </a:p>
        </p:txBody>
      </p:sp>
    </p:spTree>
    <p:extLst>
      <p:ext uri="{BB962C8B-B14F-4D97-AF65-F5344CB8AC3E}">
        <p14:creationId xmlns="" xmlns:p14="http://schemas.microsoft.com/office/powerpoint/2010/main" val="16630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670050" y="2684326"/>
            <a:ext cx="17221200" cy="530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Источники данных, типы данных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продукция конкурентов: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агрегатор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онлайн-курсов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obrazoval.ru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вакансии рынка труда: база вакансий России -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hh.ru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Использовались открытые, 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полуструктурированные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данные формата </a:t>
            </a:r>
            <a:r>
              <a:rPr lang="en-US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xlsx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ea typeface="+mj-ea"/>
              <a:cs typeface="Tahoma"/>
            </a:endParaRPr>
          </a:p>
          <a:p>
            <a:pPr algn="just"/>
            <a:r>
              <a:rPr lang="ru-RU" sz="3600" b="1" kern="0" spc="-200" dirty="0" smtClean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Способы </a:t>
            </a:r>
            <a:r>
              <a:rPr lang="ru-RU" sz="3600" b="1" kern="0" spc="-200" dirty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получения данных</a:t>
            </a:r>
            <a:r>
              <a:rPr lang="ru-RU" sz="3600" b="1" kern="0" spc="-200" dirty="0" smtClean="0">
                <a:solidFill>
                  <a:srgbClr val="0A4A5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данные вакансий получены от заказчика, собранные с помощью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агрегатора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 данные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онлайн-курсов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собраны с помощью 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агрегатора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algn="just"/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проекта</a:t>
            </a:r>
          </a:p>
        </p:txBody>
      </p:sp>
    </p:spTree>
    <p:extLst>
      <p:ext uri="{BB962C8B-B14F-4D97-AF65-F5344CB8AC3E}">
        <p14:creationId xmlns="" xmlns:p14="http://schemas.microsoft.com/office/powerpoint/2010/main" val="796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00A57399-79E1-40BD-A891-4DD853C507AB}"/>
              </a:ext>
            </a:extLst>
          </p:cNvPr>
          <p:cNvSpPr txBox="1"/>
          <p:nvPr/>
        </p:nvSpPr>
        <p:spPr>
          <a:xfrm>
            <a:off x="1670050" y="2682875"/>
            <a:ext cx="18135600" cy="56503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Этапы </a:t>
            </a:r>
            <a:r>
              <a:rPr lang="ru-RU" sz="40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исследования</a:t>
            </a:r>
            <a:endParaRPr lang="ru-RU" sz="4000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Планирование дизайна исследования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MS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Word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ru-RU" sz="3200" kern="0" spc="-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Сбор </a:t>
            </a: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данных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Google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Colab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библиотеки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pandas,  re,  bs4,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urlib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ru-RU" sz="3200" kern="0" spc="-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Обработка данных: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MS Excel, Google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Colab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библиотеки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pandas,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matplotlib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numpy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seaborn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Статистическое </a:t>
            </a: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исследование данных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MS Excel, Google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Colab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библиотеки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pandas,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matplotlib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numpy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seaborn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scipy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sklearn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3200" kern="0" spc="-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statsmodels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ru-RU" sz="32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Power BI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ru-RU" sz="3200" kern="0" spc="-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Оформление результатов анализа: </a:t>
            </a:r>
            <a:r>
              <a:rPr lang="en-US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MS PowerPoint</a:t>
            </a:r>
            <a:endParaRPr lang="ru-RU" sz="3200" kern="0" spc="-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проекта</a:t>
            </a:r>
          </a:p>
        </p:txBody>
      </p:sp>
    </p:spTree>
    <p:extLst>
      <p:ext uri="{BB962C8B-B14F-4D97-AF65-F5344CB8AC3E}">
        <p14:creationId xmlns="" xmlns:p14="http://schemas.microsoft.com/office/powerpoint/2010/main" val="13157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6966985-FB2F-42ED-A814-675F9415922E}"/>
              </a:ext>
            </a:extLst>
          </p:cNvPr>
          <p:cNvSpPr txBox="1"/>
          <p:nvPr/>
        </p:nvSpPr>
        <p:spPr>
          <a:xfrm>
            <a:off x="1670050" y="2835275"/>
            <a:ext cx="17068800" cy="326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Гипотеза исследования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стоимость курса напрямую зависит от его продолжительности</a:t>
            </a:r>
            <a:endParaRPr lang="ru-RU" sz="3200" b="1" kern="0" spc="-200" dirty="0">
              <a:solidFill>
                <a:srgbClr val="00597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</a:t>
            </a:r>
            <a:r>
              <a:rPr lang="en-US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проверки </a:t>
            </a:r>
            <a:r>
              <a:rPr lang="ru-RU" sz="36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гипотезы</a:t>
            </a: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корреляционный анализ Пирсона, парная модель регрессии</a:t>
            </a:r>
            <a:endParaRPr lang="ru-RU" sz="3200" kern="0" spc="-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4400" b="1" kern="0" spc="-200" dirty="0">
              <a:solidFill>
                <a:srgbClr val="005970"/>
              </a:solidFill>
              <a:latin typeface="Formular" panose="02000000000000000000" pitchFamily="2" charset="-52"/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Результаты анализа</a:t>
            </a:r>
          </a:p>
        </p:txBody>
      </p:sp>
    </p:spTree>
    <p:extLst>
      <p:ext uri="{BB962C8B-B14F-4D97-AF65-F5344CB8AC3E}">
        <p14:creationId xmlns="" xmlns:p14="http://schemas.microsoft.com/office/powerpoint/2010/main" val="27564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F35662-498D-45ED-82A3-B3E85BC42821}"/>
              </a:ext>
            </a:extLst>
          </p:cNvPr>
          <p:cNvSpPr txBox="1"/>
          <p:nvPr/>
        </p:nvSpPr>
        <p:spPr>
          <a:xfrm>
            <a:off x="10737850" y="1844675"/>
            <a:ext cx="9366250" cy="359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Описание результатов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прямая линейная зависимость;</a:t>
            </a:r>
          </a:p>
          <a:p>
            <a:pPr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коэффициент детерминации = 0.74;</a:t>
            </a:r>
          </a:p>
          <a:p>
            <a:pPr>
              <a:spcAft>
                <a:spcPts val="800"/>
              </a:spcAft>
              <a:buFont typeface="Arial" pitchFamily="34" charset="0"/>
              <a:buChar char="•"/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средняя ожидаемая стоимость курсов =</a:t>
            </a:r>
          </a:p>
          <a:p>
            <a:pPr>
              <a:spcAft>
                <a:spcPts val="800"/>
              </a:spcAft>
            </a:pP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кол-во часов обучения * 128,3 + </a:t>
            </a:r>
            <a:r>
              <a:rPr lang="ru-RU" sz="3200" kern="0" spc="-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21020</a:t>
            </a:r>
            <a:r>
              <a:rPr lang="ru-RU" sz="3600" kern="0" spc="-200" dirty="0" smtClean="0">
                <a:ea typeface="+mj-ea"/>
                <a:cs typeface="Tahoma"/>
              </a:rPr>
              <a:t/>
            </a:r>
            <a:br>
              <a:rPr lang="ru-RU" sz="3600" kern="0" spc="-200" dirty="0" smtClean="0">
                <a:ea typeface="+mj-ea"/>
                <a:cs typeface="Tahoma"/>
              </a:rPr>
            </a:br>
            <a:endParaRPr lang="ru-RU" sz="3200" kern="0" spc="-200" dirty="0">
              <a:ea typeface="+mj-ea"/>
              <a:cs typeface="Tahom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30275"/>
            <a:ext cx="15011400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Результаты анализа</a:t>
            </a:r>
          </a:p>
        </p:txBody>
      </p:sp>
      <p:pic>
        <p:nvPicPr>
          <p:cNvPr id="1026" name="Picture 2" descr="C:\Users\user\Downloads\Без названия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0450" y="2530475"/>
            <a:ext cx="9220200" cy="8744718"/>
          </a:xfrm>
          <a:prstGeom prst="rect">
            <a:avLst/>
          </a:prstGeom>
          <a:noFill/>
        </p:spPr>
      </p:pic>
      <p:sp>
        <p:nvSpPr>
          <p:cNvPr id="80" name="Прямоугольник 79"/>
          <p:cNvSpPr/>
          <p:nvPr/>
        </p:nvSpPr>
        <p:spPr>
          <a:xfrm>
            <a:off x="1670051" y="1844675"/>
            <a:ext cx="8610599" cy="632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600" b="1" kern="0" spc="-200" dirty="0" smtClean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Результаты проверки гипотезы</a:t>
            </a:r>
          </a:p>
        </p:txBody>
      </p:sp>
    </p:spTree>
    <p:extLst>
      <p:ext uri="{BB962C8B-B14F-4D97-AF65-F5344CB8AC3E}">
        <p14:creationId xmlns="" xmlns:p14="http://schemas.microsoft.com/office/powerpoint/2010/main" val="2549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3875" cy="11308715"/>
            <a:chOff x="0" y="0"/>
            <a:chExt cx="523875" cy="11308715"/>
          </a:xfrm>
        </p:grpSpPr>
        <p:sp>
          <p:nvSpPr>
            <p:cNvPr id="92" name="object 3"/>
            <p:cNvSpPr/>
            <p:nvPr/>
          </p:nvSpPr>
          <p:spPr>
            <a:xfrm>
              <a:off x="0" y="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"/>
            <p:cNvSpPr/>
            <p:nvPr/>
          </p:nvSpPr>
          <p:spPr>
            <a:xfrm>
              <a:off x="0" y="1477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"/>
            <p:cNvSpPr/>
            <p:nvPr/>
          </p:nvSpPr>
          <p:spPr>
            <a:xfrm>
              <a:off x="0" y="44729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"/>
            <p:cNvSpPr/>
            <p:nvPr/>
          </p:nvSpPr>
          <p:spPr>
            <a:xfrm>
              <a:off x="0" y="5991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"/>
            <p:cNvSpPr/>
            <p:nvPr/>
          </p:nvSpPr>
          <p:spPr>
            <a:xfrm>
              <a:off x="0" y="74686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"/>
            <p:cNvSpPr/>
            <p:nvPr/>
          </p:nvSpPr>
          <p:spPr>
            <a:xfrm>
              <a:off x="0" y="104642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"/>
            <p:cNvSpPr/>
            <p:nvPr/>
          </p:nvSpPr>
          <p:spPr>
            <a:xfrm>
              <a:off x="0" y="89459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/>
            <p:cNvSpPr/>
            <p:nvPr/>
          </p:nvSpPr>
          <p:spPr>
            <a:xfrm>
              <a:off x="0" y="11941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/>
            <p:cNvSpPr/>
            <p:nvPr/>
          </p:nvSpPr>
          <p:spPr>
            <a:xfrm>
              <a:off x="0" y="13418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2"/>
            <p:cNvSpPr/>
            <p:nvPr/>
          </p:nvSpPr>
          <p:spPr>
            <a:xfrm>
              <a:off x="0" y="149373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3"/>
            <p:cNvSpPr/>
            <p:nvPr/>
          </p:nvSpPr>
          <p:spPr>
            <a:xfrm>
              <a:off x="0" y="164145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"/>
            <p:cNvSpPr/>
            <p:nvPr/>
          </p:nvSpPr>
          <p:spPr>
            <a:xfrm>
              <a:off x="0" y="179329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5"/>
            <p:cNvSpPr/>
            <p:nvPr/>
          </p:nvSpPr>
          <p:spPr>
            <a:xfrm>
              <a:off x="0" y="19410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6"/>
            <p:cNvSpPr/>
            <p:nvPr/>
          </p:nvSpPr>
          <p:spPr>
            <a:xfrm>
              <a:off x="0" y="208875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7"/>
            <p:cNvSpPr/>
            <p:nvPr/>
          </p:nvSpPr>
          <p:spPr>
            <a:xfrm>
              <a:off x="0" y="22405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0" y="299573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5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5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9"/>
            <p:cNvSpPr/>
            <p:nvPr/>
          </p:nvSpPr>
          <p:spPr>
            <a:xfrm>
              <a:off x="0" y="253659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5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0"/>
            <p:cNvSpPr/>
            <p:nvPr/>
          </p:nvSpPr>
          <p:spPr>
            <a:xfrm>
              <a:off x="0" y="268432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/>
            <p:cNvSpPr/>
            <p:nvPr/>
          </p:nvSpPr>
          <p:spPr>
            <a:xfrm>
              <a:off x="0" y="2983888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2"/>
            <p:cNvSpPr/>
            <p:nvPr/>
          </p:nvSpPr>
          <p:spPr>
            <a:xfrm>
              <a:off x="0" y="3135736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3"/>
            <p:cNvSpPr/>
            <p:nvPr/>
          </p:nvSpPr>
          <p:spPr>
            <a:xfrm>
              <a:off x="0" y="328346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4"/>
            <p:cNvSpPr/>
            <p:nvPr/>
          </p:nvSpPr>
          <p:spPr>
            <a:xfrm>
              <a:off x="0" y="358302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5"/>
            <p:cNvSpPr/>
            <p:nvPr/>
          </p:nvSpPr>
          <p:spPr>
            <a:xfrm>
              <a:off x="0" y="343118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0" y="373075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7"/>
            <p:cNvSpPr/>
            <p:nvPr/>
          </p:nvSpPr>
          <p:spPr>
            <a:xfrm>
              <a:off x="0" y="387848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8"/>
            <p:cNvSpPr/>
            <p:nvPr/>
          </p:nvSpPr>
          <p:spPr>
            <a:xfrm>
              <a:off x="0" y="403032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9"/>
            <p:cNvSpPr/>
            <p:nvPr/>
          </p:nvSpPr>
          <p:spPr>
            <a:xfrm>
              <a:off x="0" y="417805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0"/>
            <p:cNvSpPr/>
            <p:nvPr/>
          </p:nvSpPr>
          <p:spPr>
            <a:xfrm>
              <a:off x="0" y="43298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1"/>
            <p:cNvSpPr/>
            <p:nvPr/>
          </p:nvSpPr>
          <p:spPr>
            <a:xfrm>
              <a:off x="0" y="447761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2"/>
            <p:cNvSpPr/>
            <p:nvPr/>
          </p:nvSpPr>
          <p:spPr>
            <a:xfrm>
              <a:off x="0" y="462534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3"/>
            <p:cNvSpPr/>
            <p:nvPr/>
          </p:nvSpPr>
          <p:spPr>
            <a:xfrm>
              <a:off x="0" y="477719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4"/>
            <p:cNvSpPr/>
            <p:nvPr/>
          </p:nvSpPr>
          <p:spPr>
            <a:xfrm>
              <a:off x="0" y="2836169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523532" y="147739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5"/>
            <p:cNvSpPr/>
            <p:nvPr/>
          </p:nvSpPr>
          <p:spPr>
            <a:xfrm>
              <a:off x="0" y="507264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6"/>
            <p:cNvSpPr/>
            <p:nvPr/>
          </p:nvSpPr>
          <p:spPr>
            <a:xfrm>
              <a:off x="0" y="52203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7"/>
            <p:cNvSpPr/>
            <p:nvPr/>
          </p:nvSpPr>
          <p:spPr>
            <a:xfrm>
              <a:off x="0" y="5519936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8"/>
            <p:cNvSpPr/>
            <p:nvPr/>
          </p:nvSpPr>
          <p:spPr>
            <a:xfrm>
              <a:off x="0" y="56717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"/>
            <p:cNvSpPr/>
            <p:nvPr/>
          </p:nvSpPr>
          <p:spPr>
            <a:xfrm>
              <a:off x="0" y="5819508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0"/>
            <p:cNvSpPr/>
            <p:nvPr/>
          </p:nvSpPr>
          <p:spPr>
            <a:xfrm>
              <a:off x="0" y="611907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1"/>
            <p:cNvSpPr/>
            <p:nvPr/>
          </p:nvSpPr>
          <p:spPr>
            <a:xfrm>
              <a:off x="0" y="596723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2"/>
            <p:cNvSpPr/>
            <p:nvPr/>
          </p:nvSpPr>
          <p:spPr>
            <a:xfrm>
              <a:off x="0" y="626680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3"/>
            <p:cNvSpPr/>
            <p:nvPr/>
          </p:nvSpPr>
          <p:spPr>
            <a:xfrm>
              <a:off x="0" y="641452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4"/>
            <p:cNvSpPr/>
            <p:nvPr/>
          </p:nvSpPr>
          <p:spPr>
            <a:xfrm>
              <a:off x="0" y="656637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5"/>
            <p:cNvSpPr/>
            <p:nvPr/>
          </p:nvSpPr>
          <p:spPr>
            <a:xfrm>
              <a:off x="0" y="671409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6"/>
            <p:cNvSpPr/>
            <p:nvPr/>
          </p:nvSpPr>
          <p:spPr>
            <a:xfrm>
              <a:off x="0" y="686593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7"/>
            <p:cNvSpPr/>
            <p:nvPr/>
          </p:nvSpPr>
          <p:spPr>
            <a:xfrm>
              <a:off x="0" y="701367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8"/>
            <p:cNvSpPr/>
            <p:nvPr/>
          </p:nvSpPr>
          <p:spPr>
            <a:xfrm>
              <a:off x="0" y="7161394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9"/>
            <p:cNvSpPr/>
            <p:nvPr/>
          </p:nvSpPr>
          <p:spPr>
            <a:xfrm>
              <a:off x="0" y="731324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0"/>
            <p:cNvSpPr/>
            <p:nvPr/>
          </p:nvSpPr>
          <p:spPr>
            <a:xfrm>
              <a:off x="0" y="5372232"/>
              <a:ext cx="523875" cy="2236470"/>
            </a:xfrm>
            <a:custGeom>
              <a:avLst/>
              <a:gdLst/>
              <a:ahLst/>
              <a:cxnLst/>
              <a:rect l="l" t="t" r="r" b="b"/>
              <a:pathLst>
                <a:path w="523875" h="2236470">
                  <a:moveTo>
                    <a:pt x="523532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523532" y="2236457"/>
                  </a:lnTo>
                  <a:lnTo>
                    <a:pt x="523532" y="2088743"/>
                  </a:lnTo>
                  <a:close/>
                </a:path>
                <a:path w="523875" h="2236470">
                  <a:moveTo>
                    <a:pt x="523532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523532" y="147713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1"/>
            <p:cNvSpPr/>
            <p:nvPr/>
          </p:nvSpPr>
          <p:spPr>
            <a:xfrm>
              <a:off x="0" y="760868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2"/>
            <p:cNvSpPr/>
            <p:nvPr/>
          </p:nvSpPr>
          <p:spPr>
            <a:xfrm>
              <a:off x="0" y="775642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3"/>
            <p:cNvSpPr/>
            <p:nvPr/>
          </p:nvSpPr>
          <p:spPr>
            <a:xfrm>
              <a:off x="0" y="805598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4"/>
            <p:cNvSpPr/>
            <p:nvPr/>
          </p:nvSpPr>
          <p:spPr>
            <a:xfrm>
              <a:off x="0" y="8207833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5"/>
            <p:cNvSpPr/>
            <p:nvPr/>
          </p:nvSpPr>
          <p:spPr>
            <a:xfrm>
              <a:off x="0" y="8355557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6"/>
            <p:cNvSpPr/>
            <p:nvPr/>
          </p:nvSpPr>
          <p:spPr>
            <a:xfrm>
              <a:off x="0" y="86551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7"/>
            <p:cNvSpPr/>
            <p:nvPr/>
          </p:nvSpPr>
          <p:spPr>
            <a:xfrm>
              <a:off x="0" y="8503280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8"/>
            <p:cNvSpPr/>
            <p:nvPr/>
          </p:nvSpPr>
          <p:spPr>
            <a:xfrm>
              <a:off x="0" y="880286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59B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9"/>
            <p:cNvSpPr/>
            <p:nvPr/>
          </p:nvSpPr>
          <p:spPr>
            <a:xfrm>
              <a:off x="0" y="8950575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0"/>
            <p:cNvSpPr/>
            <p:nvPr/>
          </p:nvSpPr>
          <p:spPr>
            <a:xfrm>
              <a:off x="0" y="9102424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1"/>
            <p:cNvSpPr/>
            <p:nvPr/>
          </p:nvSpPr>
          <p:spPr>
            <a:xfrm>
              <a:off x="0" y="9250157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2"/>
            <p:cNvSpPr/>
            <p:nvPr/>
          </p:nvSpPr>
          <p:spPr>
            <a:xfrm>
              <a:off x="0" y="940198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3"/>
            <p:cNvSpPr/>
            <p:nvPr/>
          </p:nvSpPr>
          <p:spPr>
            <a:xfrm>
              <a:off x="0" y="954971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4"/>
            <p:cNvSpPr/>
            <p:nvPr/>
          </p:nvSpPr>
          <p:spPr>
            <a:xfrm>
              <a:off x="0" y="969744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5"/>
            <p:cNvSpPr/>
            <p:nvPr/>
          </p:nvSpPr>
          <p:spPr>
            <a:xfrm>
              <a:off x="0" y="9849281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6"/>
            <p:cNvSpPr/>
            <p:nvPr/>
          </p:nvSpPr>
          <p:spPr>
            <a:xfrm>
              <a:off x="0" y="7908270"/>
              <a:ext cx="523875" cy="2237105"/>
            </a:xfrm>
            <a:custGeom>
              <a:avLst/>
              <a:gdLst/>
              <a:ahLst/>
              <a:cxnLst/>
              <a:rect l="l" t="t" r="r" b="b"/>
              <a:pathLst>
                <a:path w="523875" h="2237104">
                  <a:moveTo>
                    <a:pt x="523532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523532" y="2236482"/>
                  </a:lnTo>
                  <a:lnTo>
                    <a:pt x="523532" y="2088756"/>
                  </a:lnTo>
                  <a:close/>
                </a:path>
                <a:path w="523875" h="2237104">
                  <a:moveTo>
                    <a:pt x="523532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523532" y="147726"/>
                  </a:lnTo>
                  <a:lnTo>
                    <a:pt x="523532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7"/>
            <p:cNvSpPr/>
            <p:nvPr/>
          </p:nvSpPr>
          <p:spPr>
            <a:xfrm>
              <a:off x="0" y="10144749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8A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8"/>
            <p:cNvSpPr/>
            <p:nvPr/>
          </p:nvSpPr>
          <p:spPr>
            <a:xfrm>
              <a:off x="0" y="10292471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9"/>
            <p:cNvSpPr/>
            <p:nvPr/>
          </p:nvSpPr>
          <p:spPr>
            <a:xfrm>
              <a:off x="0" y="10592033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523544" y="151838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76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0"/>
            <p:cNvSpPr/>
            <p:nvPr/>
          </p:nvSpPr>
          <p:spPr>
            <a:xfrm>
              <a:off x="0" y="10743882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1"/>
            <p:cNvSpPr/>
            <p:nvPr/>
          </p:nvSpPr>
          <p:spPr>
            <a:xfrm>
              <a:off x="0" y="10891605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523544" y="14773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59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2"/>
            <p:cNvSpPr/>
            <p:nvPr/>
          </p:nvSpPr>
          <p:spPr>
            <a:xfrm>
              <a:off x="0" y="11191167"/>
              <a:ext cx="523875" cy="117475"/>
            </a:xfrm>
            <a:custGeom>
              <a:avLst/>
              <a:gdLst/>
              <a:ahLst/>
              <a:cxnLst/>
              <a:rect l="l" t="t" r="r" b="b"/>
              <a:pathLst>
                <a:path w="523875" h="117475">
                  <a:moveTo>
                    <a:pt x="523544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523544" y="11738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5D1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3"/>
            <p:cNvSpPr/>
            <p:nvPr/>
          </p:nvSpPr>
          <p:spPr>
            <a:xfrm>
              <a:off x="0" y="11039339"/>
              <a:ext cx="523875" cy="152400"/>
            </a:xfrm>
            <a:custGeom>
              <a:avLst/>
              <a:gdLst/>
              <a:ahLst/>
              <a:cxnLst/>
              <a:rect l="l" t="t" r="r" b="b"/>
              <a:pathLst>
                <a:path w="523875" h="152400">
                  <a:moveTo>
                    <a:pt x="523544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523544" y="151827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74"/>
            <p:cNvSpPr/>
            <p:nvPr/>
          </p:nvSpPr>
          <p:spPr>
            <a:xfrm>
              <a:off x="0" y="10444310"/>
              <a:ext cx="523875" cy="147955"/>
            </a:xfrm>
            <a:custGeom>
              <a:avLst/>
              <a:gdLst/>
              <a:ahLst/>
              <a:cxnLst/>
              <a:rect l="l" t="t" r="r" b="b"/>
              <a:pathLst>
                <a:path w="523875" h="147954">
                  <a:moveTo>
                    <a:pt x="523544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523544" y="147723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D2FAD57-4652-49E8-9823-9B2A33560E4C}"/>
              </a:ext>
            </a:extLst>
          </p:cNvPr>
          <p:cNvSpPr txBox="1"/>
          <p:nvPr/>
        </p:nvSpPr>
        <p:spPr>
          <a:xfrm>
            <a:off x="1670050" y="903775"/>
            <a:ext cx="15011400" cy="84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5000" b="1" kern="0" spc="-200" dirty="0">
                <a:solidFill>
                  <a:srgbClr val="0059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Интерпретация данных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857" t="28125" r="6296" b="10340"/>
          <a:stretch>
            <a:fillRect/>
          </a:stretch>
        </p:blipFill>
        <p:spPr bwMode="auto">
          <a:xfrm>
            <a:off x="1371496" y="2454275"/>
            <a:ext cx="1780082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255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6847</TotalTime>
  <Words>376</Words>
  <Application>Microsoft Office PowerPoint</Application>
  <PresentationFormat>Произвольный</PresentationFormat>
  <Paragraphs>104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Verdana</vt:lpstr>
      <vt:lpstr>Calibri</vt:lpstr>
      <vt:lpstr>Times New Roman</vt:lpstr>
      <vt:lpstr>Formular</vt:lpstr>
      <vt:lpstr>Tahoma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Данные</dc:title>
  <dc:creator>User</dc:creator>
  <cp:lastModifiedBy>user</cp:lastModifiedBy>
  <cp:revision>136</cp:revision>
  <dcterms:created xsi:type="dcterms:W3CDTF">2022-03-29T11:34:13Z</dcterms:created>
  <dcterms:modified xsi:type="dcterms:W3CDTF">2022-10-29T10:06:30Z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2022-03-28T00:00:00Z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2022-03-29T00:00:00Z</vt:filetime>
  </property>
</Properties>
</file>